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theme/theme2.xml" ContentType="application/vnd.openxmlformats-officedocument.theme+xml"/>
  <Override PartName="/ppt/media/image6.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lvl1pPr>
      <a:defRPr>
        <a:solidFill>
          <a:srgbClr val="000066"/>
        </a:solidFill>
        <a:latin typeface="Maiandra GD"/>
        <a:ea typeface="Maiandra GD"/>
        <a:cs typeface="Maiandra GD"/>
        <a:sym typeface="Maiandra GD"/>
      </a:defRPr>
    </a:lvl1pPr>
    <a:lvl2pPr indent="457200">
      <a:defRPr>
        <a:solidFill>
          <a:srgbClr val="000066"/>
        </a:solidFill>
        <a:latin typeface="Maiandra GD"/>
        <a:ea typeface="Maiandra GD"/>
        <a:cs typeface="Maiandra GD"/>
        <a:sym typeface="Maiandra GD"/>
      </a:defRPr>
    </a:lvl2pPr>
    <a:lvl3pPr indent="914400">
      <a:defRPr>
        <a:solidFill>
          <a:srgbClr val="000066"/>
        </a:solidFill>
        <a:latin typeface="Maiandra GD"/>
        <a:ea typeface="Maiandra GD"/>
        <a:cs typeface="Maiandra GD"/>
        <a:sym typeface="Maiandra GD"/>
      </a:defRPr>
    </a:lvl3pPr>
    <a:lvl4pPr indent="1371600">
      <a:defRPr>
        <a:solidFill>
          <a:srgbClr val="000066"/>
        </a:solidFill>
        <a:latin typeface="Maiandra GD"/>
        <a:ea typeface="Maiandra GD"/>
        <a:cs typeface="Maiandra GD"/>
        <a:sym typeface="Maiandra GD"/>
      </a:defRPr>
    </a:lvl4pPr>
    <a:lvl5pPr indent="1828800">
      <a:defRPr>
        <a:solidFill>
          <a:srgbClr val="000066"/>
        </a:solidFill>
        <a:latin typeface="Maiandra GD"/>
        <a:ea typeface="Maiandra GD"/>
        <a:cs typeface="Maiandra GD"/>
        <a:sym typeface="Maiandra GD"/>
      </a:defRPr>
    </a:lvl5pPr>
    <a:lvl6pPr>
      <a:defRPr>
        <a:solidFill>
          <a:srgbClr val="000066"/>
        </a:solidFill>
        <a:latin typeface="Maiandra GD"/>
        <a:ea typeface="Maiandra GD"/>
        <a:cs typeface="Maiandra GD"/>
        <a:sym typeface="Maiandra GD"/>
      </a:defRPr>
    </a:lvl6pPr>
    <a:lvl7pPr>
      <a:defRPr>
        <a:solidFill>
          <a:srgbClr val="000066"/>
        </a:solidFill>
        <a:latin typeface="Maiandra GD"/>
        <a:ea typeface="Maiandra GD"/>
        <a:cs typeface="Maiandra GD"/>
        <a:sym typeface="Maiandra GD"/>
      </a:defRPr>
    </a:lvl7pPr>
    <a:lvl8pPr>
      <a:defRPr>
        <a:solidFill>
          <a:srgbClr val="000066"/>
        </a:solidFill>
        <a:latin typeface="Maiandra GD"/>
        <a:ea typeface="Maiandra GD"/>
        <a:cs typeface="Maiandra GD"/>
        <a:sym typeface="Maiandra GD"/>
      </a:defRPr>
    </a:lvl8pPr>
    <a:lvl9pPr>
      <a:defRPr>
        <a:solidFill>
          <a:srgbClr val="000066"/>
        </a:solidFill>
        <a:latin typeface="Maiandra GD"/>
        <a:ea typeface="Maiandra GD"/>
        <a:cs typeface="Maiandra GD"/>
        <a:sym typeface="Maiandra GD"/>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Maiandra GD"/>
          <a:ea typeface="Maiandra GD"/>
          <a:cs typeface="Maiandra GD"/>
        </a:font>
        <a:srgbClr val="00006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7D7"/>
          </a:solidFill>
        </a:fill>
      </a:tcStyle>
    </a:wholeTbl>
    <a:band2H>
      <a:tcTxStyle b="def" i="def"/>
      <a:tcStyle>
        <a:tcBdr/>
        <a:fill>
          <a:solidFill>
            <a:srgbClr val="E6ECEC"/>
          </a:solidFill>
        </a:fill>
      </a:tcStyle>
    </a:band2H>
    <a:firstCol>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080"/>
          </a:solidFill>
        </a:fill>
      </a:tcStyle>
    </a:firstCol>
    <a:la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080"/>
          </a:solidFill>
        </a:fill>
      </a:tcStyle>
    </a:lastRow>
    <a:fir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080"/>
          </a:solidFill>
        </a:fill>
      </a:tcStyle>
    </a:firstRow>
  </a:tblStyle>
  <a:tblStyle styleId="{C7B018BB-80A7-4F77-B60F-C8B233D01FF8}" styleName="">
    <a:tblBg/>
    <a:wholeTbl>
      <a:tcTxStyle b="on" i="on">
        <a:font>
          <a:latin typeface="Maiandra GD"/>
          <a:ea typeface="Maiandra GD"/>
          <a:cs typeface="Maiandra GD"/>
        </a:font>
        <a:srgbClr val="00006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2E2E6"/>
          </a:solidFill>
        </a:fill>
      </a:tcStyle>
    </a:wholeTbl>
    <a:band2H>
      <a:tcTxStyle b="def" i="def"/>
      <a:tcStyle>
        <a:tcBdr/>
        <a:fill>
          <a:solidFill>
            <a:srgbClr val="F1F1F3"/>
          </a:solidFill>
        </a:fill>
      </a:tcStyle>
    </a:band2H>
    <a:firstCol>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B8"/>
          </a:solidFill>
        </a:fill>
      </a:tcStyle>
    </a:firstCol>
    <a:la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B8"/>
          </a:solidFill>
        </a:fill>
      </a:tcStyle>
    </a:lastRow>
    <a:fir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AAAB8"/>
          </a:solidFill>
        </a:fill>
      </a:tcStyle>
    </a:firstRow>
  </a:tblStyle>
  <a:tblStyle styleId="{EEE7283C-3CF3-47DC-8721-378D4A62B228}" styleName="">
    <a:tblBg/>
    <a:wholeTbl>
      <a:tcTxStyle b="on" i="on">
        <a:font>
          <a:latin typeface="Maiandra GD"/>
          <a:ea typeface="Maiandra GD"/>
          <a:cs typeface="Maiandra GD"/>
        </a:font>
        <a:srgbClr val="00006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E"/>
          </a:solidFill>
        </a:fill>
      </a:tcStyle>
    </a:wholeTbl>
    <a:band2H>
      <a:tcTxStyle b="def" i="def"/>
      <a:tcStyle>
        <a:tcBdr/>
        <a:fill>
          <a:solidFill>
            <a:srgbClr val="E6E6E8"/>
          </a:solidFill>
        </a:fill>
      </a:tcStyle>
    </a:band2H>
    <a:firstCol>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47"/>
          </a:solidFill>
        </a:fill>
      </a:tcStyle>
    </a:firstCol>
    <a:la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47"/>
          </a:solidFill>
        </a:fill>
      </a:tcStyle>
    </a:lastRow>
    <a:fir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47"/>
          </a:solidFill>
        </a:fill>
      </a:tcStyle>
    </a:firstRow>
  </a:tblStyle>
  <a:tblStyle styleId="{CF821DB8-F4EB-4A41-A1BA-3FCAFE7338EE}" styleName="">
    <a:tblBg/>
    <a:wholeTbl>
      <a:tcTxStyle b="on" i="on">
        <a:font>
          <a:latin typeface="Maiandra GD"/>
          <a:ea typeface="Maiandra GD"/>
          <a:cs typeface="Maiandra GD"/>
        </a:font>
        <a:srgbClr val="00006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A"/>
          </a:solidFill>
        </a:fill>
      </a:tcStyle>
    </a:wholeTbl>
    <a:band2H>
      <a:tcTxStyle b="def" i="def"/>
      <a:tcStyle>
        <a:tcBdr/>
        <a:fill>
          <a:solidFill>
            <a:srgbClr val="FFFFFF"/>
          </a:solidFill>
        </a:fill>
      </a:tcStyle>
    </a:band2H>
    <a:firstCol>
      <a:tcTxStyle b="on" i="on">
        <a:font>
          <a:latin typeface="Maiandra GD"/>
          <a:ea typeface="Maiandra GD"/>
          <a:cs typeface="Maiandra G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8080"/>
          </a:solidFill>
        </a:fill>
      </a:tcStyle>
    </a:firstCol>
    <a:lastRow>
      <a:tcTxStyle b="on" i="on">
        <a:font>
          <a:latin typeface="Maiandra GD"/>
          <a:ea typeface="Maiandra GD"/>
          <a:cs typeface="Maiandra GD"/>
        </a:font>
        <a:srgbClr val="000066"/>
      </a:tcTxStyle>
      <a:tcStyle>
        <a:tcBdr>
          <a:left>
            <a:ln w="12700" cap="flat">
              <a:noFill/>
              <a:miter lim="400000"/>
            </a:ln>
          </a:left>
          <a:right>
            <a:ln w="12700" cap="flat">
              <a:noFill/>
              <a:miter lim="400000"/>
            </a:ln>
          </a:right>
          <a:top>
            <a:ln w="50800" cap="flat">
              <a:solidFill>
                <a:srgbClr val="000066"/>
              </a:solidFill>
              <a:prstDash val="solid"/>
              <a:bevel/>
            </a:ln>
          </a:top>
          <a:bottom>
            <a:ln w="25400" cap="flat">
              <a:solidFill>
                <a:srgbClr val="000066"/>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Maiandra GD"/>
          <a:ea typeface="Maiandra GD"/>
          <a:cs typeface="Maiandra GD"/>
        </a:font>
        <a:srgbClr val="FFFFFF"/>
      </a:tcTxStyle>
      <a:tcStyle>
        <a:tcBdr>
          <a:left>
            <a:ln w="12700" cap="flat">
              <a:noFill/>
              <a:miter lim="400000"/>
            </a:ln>
          </a:left>
          <a:right>
            <a:ln w="12700" cap="flat">
              <a:noFill/>
              <a:miter lim="400000"/>
            </a:ln>
          </a:right>
          <a:top>
            <a:ln w="25400" cap="flat">
              <a:solidFill>
                <a:srgbClr val="000066"/>
              </a:solidFill>
              <a:prstDash val="solid"/>
              <a:bevel/>
            </a:ln>
          </a:top>
          <a:bottom>
            <a:ln w="25400" cap="flat">
              <a:solidFill>
                <a:srgbClr val="000066"/>
              </a:solidFill>
              <a:prstDash val="solid"/>
              <a:bevel/>
            </a:ln>
          </a:bottom>
          <a:insideH>
            <a:ln w="12700" cap="flat">
              <a:noFill/>
              <a:miter lim="400000"/>
            </a:ln>
          </a:insideH>
          <a:insideV>
            <a:ln w="12700" cap="flat">
              <a:noFill/>
              <a:miter lim="400000"/>
            </a:ln>
          </a:insideV>
        </a:tcBdr>
        <a:fill>
          <a:solidFill>
            <a:srgbClr val="008080"/>
          </a:solidFill>
        </a:fill>
      </a:tcStyle>
    </a:firstRow>
  </a:tblStyle>
  <a:tblStyle styleId="{33BA23B1-9221-436E-865A-0063620EA4FD}" styleName="">
    <a:tblBg/>
    <a:wholeTbl>
      <a:tcTxStyle b="on" i="on">
        <a:font>
          <a:latin typeface="Maiandra GD"/>
          <a:ea typeface="Maiandra GD"/>
          <a:cs typeface="Maiandra GD"/>
        </a:font>
        <a:srgbClr val="00006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D2"/>
          </a:solidFill>
        </a:fill>
      </a:tcStyle>
    </a:wholeTbl>
    <a:band2H>
      <a:tcTxStyle b="def" i="def"/>
      <a:tcStyle>
        <a:tcBdr/>
        <a:fill>
          <a:solidFill>
            <a:srgbClr val="E6E6EA"/>
          </a:solidFill>
        </a:fill>
      </a:tcStyle>
    </a:band2H>
    <a:firstCol>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66"/>
          </a:solidFill>
        </a:fill>
      </a:tcStyle>
    </a:firstCol>
    <a:la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66"/>
          </a:solidFill>
        </a:fill>
      </a:tcStyle>
    </a:lastRow>
    <a:fir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66"/>
          </a:solidFill>
        </a:fill>
      </a:tcStyle>
    </a:firstRow>
  </a:tblStyle>
  <a:tblStyle styleId="{2708684C-4D16-4618-839F-0558EEFCDFE6}" styleName="">
    <a:tblBg/>
    <a:wholeTbl>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Maiandra GD"/>
          <a:ea typeface="Maiandra GD"/>
          <a:cs typeface="Maiandra G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p:nvPr>
            <p:ph type="sldImg"/>
          </p:nvPr>
        </p:nvSpPr>
        <p:spPr>
          <a:xfrm>
            <a:off x="1143000" y="685800"/>
            <a:ext cx="4572000" cy="3429000"/>
          </a:xfrm>
          <a:prstGeom prst="rect">
            <a:avLst/>
          </a:prstGeom>
        </p:spPr>
        <p:txBody>
          <a:bodyPr/>
          <a:lstStyle/>
          <a:p>
            <a:pPr lvl="0"/>
          </a:p>
        </p:txBody>
      </p:sp>
      <p:sp>
        <p:nvSpPr>
          <p:cNvPr id="150" name="Shape 15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lvl="0"/>
          </a:p>
        </p:txBody>
      </p:sp>
      <p:sp>
        <p:nvSpPr>
          <p:cNvPr id="189" name="Shape 189"/>
          <p:cNvSpPr/>
          <p:nvPr>
            <p:ph type="body" sz="quarter" idx="1"/>
          </p:nvPr>
        </p:nvSpPr>
        <p:spPr>
          <a:prstGeom prst="rect">
            <a:avLst/>
          </a:prstGeom>
        </p:spPr>
        <p:txBody>
          <a:bodyPr/>
          <a:lstStyle/>
          <a:p>
            <a:pPr lvl="0" defTabSz="914400">
              <a:lnSpc>
                <a:spcPct val="100000"/>
              </a:lnSpc>
              <a:spcBef>
                <a:spcPts val="300"/>
              </a:spcBef>
              <a:defRPr sz="1800"/>
            </a:pPr>
            <a:r>
              <a:rPr sz="1000">
                <a:latin typeface="Arial"/>
                <a:ea typeface="Arial"/>
                <a:cs typeface="Arial"/>
                <a:sym typeface="Arial"/>
              </a:rPr>
              <a:t>When you work as an employee for a company, other benefits may be provided.  It is certainly not the case that all companies offer attractive benefits packages.  Benefits packages vary a great deal from company to company, industry to industry, and even occupation to occupation. Since they can be quite significant, the benefits that are available should be factored into employment decisions. The possible benefits can include the following:</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paid vacation holidays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paid sick days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paid provincial government medical premiums (covering your health insurance)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extended health care insurance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disability income insurance (short-term and long-term)</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life insurance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dental insurance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profit sharing (employees receive a share of the company’s profits)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payroll savings plan (convenient plan to help build savings)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stock option purchase (become a part owner of the company through owning shares)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registered pension plan (to help build a retirement fund) group registered retirement savings plan </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educational expense reimbursement (cover costs of additional education and training)</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provision of an automobile or funds for travel expenses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benefits for a spouse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access to financial advice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sldImg"/>
          </p:nvPr>
        </p:nvSpPr>
        <p:spPr>
          <a:prstGeom prst="rect">
            <a:avLst/>
          </a:prstGeom>
        </p:spPr>
        <p:txBody>
          <a:bodyPr/>
          <a:lstStyle/>
          <a:p>
            <a:pPr lvl="0"/>
          </a:p>
        </p:txBody>
      </p:sp>
      <p:sp>
        <p:nvSpPr>
          <p:cNvPr id="198" name="Shape 198"/>
          <p:cNvSpPr/>
          <p:nvPr>
            <p:ph type="body" sz="quarter" idx="1"/>
          </p:nvPr>
        </p:nvSpPr>
        <p:spPr>
          <a:prstGeom prst="rect">
            <a:avLst/>
          </a:prstGeom>
        </p:spPr>
        <p:txBody>
          <a:bodyPr/>
          <a:lstStyle/>
          <a:p>
            <a:pPr lvl="0" defTabSz="914400">
              <a:lnSpc>
                <a:spcPct val="100000"/>
              </a:lnSpc>
              <a:spcBef>
                <a:spcPts val="300"/>
              </a:spcBef>
              <a:defRPr sz="1800"/>
            </a:pPr>
            <a:r>
              <a:rPr sz="1000">
                <a:latin typeface="Arial"/>
                <a:ea typeface="Arial"/>
                <a:cs typeface="Arial"/>
                <a:sym typeface="Arial"/>
              </a:rPr>
              <a:t>Factors the Affect Employment Income:</a:t>
            </a:r>
            <a:endParaRPr sz="1000">
              <a:latin typeface="Arial"/>
              <a:ea typeface="Arial"/>
              <a:cs typeface="Arial"/>
              <a:sym typeface="Arial"/>
            </a:endParaRPr>
          </a:p>
          <a:p>
            <a:pPr lvl="0" defTabSz="914400">
              <a:lnSpc>
                <a:spcPct val="100000"/>
              </a:lnSpc>
              <a:spcBef>
                <a:spcPts val="300"/>
              </a:spcBef>
              <a:buSzPct val="100000"/>
              <a:buChar char="•"/>
              <a:defRPr sz="1800"/>
            </a:pPr>
            <a:r>
              <a:rPr sz="1000">
                <a:latin typeface="Arial"/>
                <a:ea typeface="Arial"/>
                <a:cs typeface="Arial"/>
                <a:sym typeface="Arial"/>
              </a:rPr>
              <a:t>the level of education, training, and experience that is required to do a particular job</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the level of demand that exists for the type of labor you are skilled/trained/educated to provide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the number of others who have similar or better skills who can compete for the job</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how good you are at what you do</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how long you have been working — your experience, your seniority</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your work habits, reliability</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the state of the economy</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government legislation, particularly wage legislation such as minimum wage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the effectiveness and impact of unions on the negotiated wages</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the region in which you work and the labor market conditions in that region</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the profitability and success of the organization for which you work</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 chance — being at the right place at the right time or the wrong place at the wrong time</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There are, of course, other factors, some of which are even illegal but, nevertheless, can be at work in affecting income. For example, in many cases women are still paid at lower levels than their male counterparts; there may be discrimination also on the basis of age, race, or color.   Authorities, in many cases, are trying to prevent</a:t>
            </a:r>
            <a:endParaRPr sz="1000">
              <a:latin typeface="Arial"/>
              <a:ea typeface="Arial"/>
              <a:cs typeface="Arial"/>
              <a:sym typeface="Arial"/>
            </a:endParaRPr>
          </a:p>
          <a:p>
            <a:pPr lvl="0" defTabSz="914400">
              <a:lnSpc>
                <a:spcPct val="100000"/>
              </a:lnSpc>
              <a:spcBef>
                <a:spcPts val="300"/>
              </a:spcBef>
              <a:defRPr sz="1800"/>
            </a:pPr>
            <a:r>
              <a:rPr sz="1000">
                <a:latin typeface="Arial"/>
                <a:ea typeface="Arial"/>
                <a:cs typeface="Arial"/>
                <a:sym typeface="Arial"/>
              </a:rPr>
              <a:t>situations of wage discrimination. But some still exist and pose challenges to those who face prejudice and discrimination.</a:t>
            </a:r>
            <a:endParaRPr sz="10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sldImg"/>
          </p:nvPr>
        </p:nvSpPr>
        <p:spPr>
          <a:prstGeom prst="rect">
            <a:avLst/>
          </a:prstGeom>
        </p:spPr>
        <p:txBody>
          <a:bodyPr/>
          <a:lstStyle/>
          <a:p>
            <a:pPr lvl="0"/>
          </a:p>
        </p:txBody>
      </p:sp>
      <p:sp>
        <p:nvSpPr>
          <p:cNvPr id="203" name="Shape 203"/>
          <p:cNvSpPr/>
          <p:nvPr>
            <p:ph type="body" sz="quarter" idx="1"/>
          </p:nvPr>
        </p:nvSpPr>
        <p:spPr>
          <a:prstGeom prst="rect">
            <a:avLst/>
          </a:prstGeom>
        </p:spPr>
        <p:txBody>
          <a:bodyPr/>
          <a:lstStyle/>
          <a:p>
            <a:pPr lvl="0" marL="228600" indent="-228600" defTabSz="914400">
              <a:lnSpc>
                <a:spcPct val="80000"/>
              </a:lnSpc>
              <a:spcBef>
                <a:spcPts val="200"/>
              </a:spcBef>
              <a:defRPr sz="1800"/>
            </a:pPr>
            <a:r>
              <a:rPr sz="800">
                <a:latin typeface="Arial"/>
                <a:ea typeface="Arial"/>
                <a:cs typeface="Arial"/>
                <a:sym typeface="Arial"/>
              </a:rPr>
              <a:t>Current economic conditions affect your personal financial decisions and how economic conditions can influence financial planning.  There are three important economic conditions:  1.  Consumer prices, 2. Consumer spending, 3. Interest rates.</a:t>
            </a:r>
            <a:endParaRPr sz="800">
              <a:latin typeface="Arial"/>
              <a:ea typeface="Arial"/>
              <a:cs typeface="Arial"/>
              <a:sym typeface="Arial"/>
            </a:endParaRPr>
          </a:p>
          <a:p>
            <a:pPr lvl="0" marL="228600" indent="-228600" defTabSz="914400">
              <a:lnSpc>
                <a:spcPct val="80000"/>
              </a:lnSpc>
              <a:spcBef>
                <a:spcPts val="400"/>
              </a:spcBef>
              <a:defRPr sz="1800"/>
            </a:pPr>
            <a:endParaRPr sz="800">
              <a:latin typeface="Arial"/>
              <a:ea typeface="Arial"/>
              <a:cs typeface="Arial"/>
              <a:sym typeface="Arial"/>
            </a:endParaRPr>
          </a:p>
          <a:p>
            <a:pPr lvl="0" marL="152400" indent="-152400" defTabSz="914400">
              <a:lnSpc>
                <a:spcPct val="80000"/>
              </a:lnSpc>
              <a:spcBef>
                <a:spcPts val="200"/>
              </a:spcBef>
              <a:buSzPct val="100000"/>
              <a:buAutoNum type="arabicPeriod" startAt="1"/>
              <a:defRPr sz="1800"/>
            </a:pPr>
            <a:r>
              <a:rPr sz="800">
                <a:latin typeface="Arial"/>
                <a:ea typeface="Arial"/>
                <a:cs typeface="Arial"/>
                <a:sym typeface="Arial"/>
              </a:rPr>
              <a:t>Consumer Prices</a:t>
            </a: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Over time the prices of most products goes up.  This rise in the level of prices for goods and services is called inflation.  During times of rapid inflation, it takes more money to buy the same amount of goods and services.  For example, if the rate of inflation is 5 percent, then a computer that cost $1,000 a year ago would now cost $1,050 if the computer price increased a the inflationary rate.</a:t>
            </a:r>
            <a:endParaRPr sz="800">
              <a:latin typeface="Arial"/>
              <a:ea typeface="Arial"/>
              <a:cs typeface="Arial"/>
              <a:sym typeface="Arial"/>
            </a:endParaRPr>
          </a:p>
          <a:p>
            <a:pPr lvl="0" marL="228600" indent="-228600" defTabSz="914400">
              <a:lnSpc>
                <a:spcPct val="80000"/>
              </a:lnSpc>
              <a:spcBef>
                <a:spcPts val="400"/>
              </a:spcBef>
              <a:buSzPct val="100000"/>
              <a:buAutoNum type="arabicPeriod" startAt="1"/>
              <a:defRPr sz="1800"/>
            </a:pP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The main cause of inflation is an increase in demand without an increase in supply.  For example, if people have more money to spend because of pay increases of borrowing but the same amounts of goods and services are available, then prices will rise.</a:t>
            </a:r>
            <a:endParaRPr sz="800">
              <a:latin typeface="Arial"/>
              <a:ea typeface="Arial"/>
              <a:cs typeface="Arial"/>
              <a:sym typeface="Arial"/>
            </a:endParaRPr>
          </a:p>
          <a:p>
            <a:pPr lvl="0" marL="228600" indent="-228600" defTabSz="914400">
              <a:lnSpc>
                <a:spcPct val="80000"/>
              </a:lnSpc>
              <a:spcBef>
                <a:spcPts val="400"/>
              </a:spcBef>
              <a:defRPr sz="1800"/>
            </a:pP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Inflation can be especially hard on certain groups, such as retired people whose income many not increase.  The inflation rate affects consumer prices and varies from year to year.  In the 1960s, the annual inflation rate was between 1 and 3 percent.  In the late 1970s and early 1980s, the inflation rate climbed to 10-12 percent each year.  More recently it slowed to 2-4 percent each year.</a:t>
            </a:r>
            <a:endParaRPr sz="800">
              <a:latin typeface="Arial"/>
              <a:ea typeface="Arial"/>
              <a:cs typeface="Arial"/>
              <a:sym typeface="Arial"/>
            </a:endParaRPr>
          </a:p>
          <a:p>
            <a:pPr lvl="0" marL="228600" indent="-228600" defTabSz="914400">
              <a:lnSpc>
                <a:spcPct val="80000"/>
              </a:lnSpc>
              <a:spcBef>
                <a:spcPts val="400"/>
              </a:spcBef>
              <a:defRPr sz="1800"/>
            </a:pPr>
            <a:endParaRPr sz="800">
              <a:latin typeface="Arial"/>
              <a:ea typeface="Arial"/>
              <a:cs typeface="Arial"/>
              <a:sym typeface="Arial"/>
            </a:endParaRPr>
          </a:p>
          <a:p>
            <a:pPr lvl="0" marL="152400" indent="-152400" defTabSz="914400">
              <a:lnSpc>
                <a:spcPct val="80000"/>
              </a:lnSpc>
              <a:spcBef>
                <a:spcPts val="200"/>
              </a:spcBef>
              <a:buSzPct val="100000"/>
              <a:buAutoNum type="arabicPeriod" startAt="2"/>
              <a:defRPr sz="1800"/>
            </a:pPr>
            <a:r>
              <a:rPr sz="800">
                <a:latin typeface="Arial"/>
                <a:ea typeface="Arial"/>
                <a:cs typeface="Arial"/>
                <a:sym typeface="Arial"/>
              </a:rPr>
              <a:t>Consumer Spending</a:t>
            </a: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A consumer is a person who purchases and uses goods or services.  You are a consumer whenever you buy anything – a CD, books, clothes, lunch or even a haircut.  Consumer spending affects the economy by helping to create and maintain jobs.  When people buy more goods or services companies have to hire extra employees to meet the demand.  This situation leads to a higher rate of employment, making more jobs available.  More people work, and they have more money to spend.  However when consumer buy fewer goods and services, companies have to produce less and lay off workers.  Then unemployment rises, making jobs harder to find.</a:t>
            </a:r>
            <a:endParaRPr sz="800">
              <a:latin typeface="Arial"/>
              <a:ea typeface="Arial"/>
              <a:cs typeface="Arial"/>
              <a:sym typeface="Arial"/>
            </a:endParaRPr>
          </a:p>
          <a:p>
            <a:pPr lvl="0" marL="228600" indent="-228600" defTabSz="914400">
              <a:lnSpc>
                <a:spcPct val="80000"/>
              </a:lnSpc>
              <a:spcBef>
                <a:spcPts val="400"/>
              </a:spcBef>
              <a:defRPr sz="1800"/>
            </a:pPr>
            <a:endParaRPr sz="800">
              <a:latin typeface="Arial"/>
              <a:ea typeface="Arial"/>
              <a:cs typeface="Arial"/>
              <a:sym typeface="Arial"/>
            </a:endParaRPr>
          </a:p>
          <a:p>
            <a:pPr lvl="0" marL="152400" indent="-152400" defTabSz="914400">
              <a:lnSpc>
                <a:spcPct val="80000"/>
              </a:lnSpc>
              <a:spcBef>
                <a:spcPts val="200"/>
              </a:spcBef>
              <a:buSzPct val="100000"/>
              <a:buAutoNum type="arabicPeriod" startAt="3"/>
              <a:defRPr sz="1800"/>
            </a:pPr>
            <a:r>
              <a:rPr sz="800">
                <a:latin typeface="Arial"/>
                <a:ea typeface="Arial"/>
                <a:cs typeface="Arial"/>
                <a:sym typeface="Arial"/>
              </a:rPr>
              <a:t>Interest Rates</a:t>
            </a: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Like everything else, money has a price, and this price is called interest.  Interest is the price that is paid for the use of another’s money.  Interest rates also affect the economy.  Whey you deposit your payckeck in a savings account, the interest you receive is the money the bank or another financial institution pays you for uthe use of your money.  The bank, in turn, uses your money to make loans to people who want to purchase items such as houses, automobiles, and new businesses.  Borrowers who receive the loans must pay a fee, or interest to the bank or lending institution.</a:t>
            </a:r>
            <a:endParaRPr sz="800">
              <a:latin typeface="Arial"/>
              <a:ea typeface="Arial"/>
              <a:cs typeface="Arial"/>
              <a:sym typeface="Arial"/>
            </a:endParaRPr>
          </a:p>
          <a:p>
            <a:pPr lvl="0" marL="228600" indent="-228600" defTabSz="914400">
              <a:lnSpc>
                <a:spcPct val="80000"/>
              </a:lnSpc>
              <a:spcBef>
                <a:spcPts val="400"/>
              </a:spcBef>
              <a:defRPr sz="1800"/>
            </a:pP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Interest rates represent the cost of money.  When consumers increase their savings and investments, the supply of money that is available for others to borrow grows, and interest rates go down.  When consumers borrow more money, the demand for money increases, and interest rates go up.</a:t>
            </a:r>
            <a:endParaRPr sz="800">
              <a:latin typeface="Arial"/>
              <a:ea typeface="Arial"/>
              <a:cs typeface="Arial"/>
              <a:sym typeface="Arial"/>
            </a:endParaRPr>
          </a:p>
          <a:p>
            <a:pPr lvl="0" marL="228600" indent="-228600" defTabSz="914400">
              <a:lnSpc>
                <a:spcPct val="80000"/>
              </a:lnSpc>
              <a:spcBef>
                <a:spcPts val="400"/>
              </a:spcBef>
              <a:defRPr sz="1800"/>
            </a:pP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Interest rates on loans also rise during times of inflation.  Interest rates will affect your financial planning, whether you save, invest, or obtain loans.  The amounts of earning you receive from your savings account or the interest you pay on a loan depend on the current interest rates.  Interest rates are just one facet of the economic factors the influence your personal financial planning.</a:t>
            </a:r>
            <a:endParaRPr sz="800">
              <a:latin typeface="Arial"/>
              <a:ea typeface="Arial"/>
              <a:cs typeface="Arial"/>
              <a:sym typeface="Arial"/>
            </a:endParaRPr>
          </a:p>
          <a:p>
            <a:pPr lvl="0" marL="228600" indent="-228600" defTabSz="914400">
              <a:lnSpc>
                <a:spcPct val="80000"/>
              </a:lnSpc>
              <a:spcBef>
                <a:spcPts val="200"/>
              </a:spcBef>
              <a:defRPr sz="1800"/>
            </a:pPr>
            <a:r>
              <a:rPr sz="800">
                <a:latin typeface="Arial"/>
                <a:ea typeface="Arial"/>
                <a:cs typeface="Arial"/>
                <a:sym typeface="Arial"/>
              </a:rPr>
              <a:t>http://personalfinancelink.com/financial-goals/economic-conditions-affect-personal-financial-planning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gradFill flip="none" rotWithShape="1">
          <a:gsLst>
            <a:gs pos="0">
              <a:srgbClr val="000066"/>
            </a:gs>
            <a:gs pos="100000">
              <a:srgbClr val="000041"/>
            </a:gs>
          </a:gsLst>
          <a:lin ang="16200000" scaled="0"/>
        </a:gradFill>
      </p:bgPr>
    </p:bg>
    <p:spTree>
      <p:nvGrpSpPr>
        <p:cNvPr id="1" name=""/>
        <p:cNvGrpSpPr/>
        <p:nvPr/>
      </p:nvGrpSpPr>
      <p:grpSpPr>
        <a:xfrm>
          <a:off x="0" y="0"/>
          <a:ext cx="0" cy="0"/>
          <a:chOff x="0" y="0"/>
          <a:chExt cx="0" cy="0"/>
        </a:xfrm>
      </p:grpSpPr>
      <p:grpSp>
        <p:nvGrpSpPr>
          <p:cNvPr id="70" name="Group 70"/>
          <p:cNvGrpSpPr/>
          <p:nvPr/>
        </p:nvGrpSpPr>
        <p:grpSpPr>
          <a:xfrm>
            <a:off x="0" y="0"/>
            <a:ext cx="9142413" cy="6856413"/>
            <a:chOff x="0" y="0"/>
            <a:chExt cx="9142412" cy="6856412"/>
          </a:xfrm>
        </p:grpSpPr>
        <p:sp>
          <p:nvSpPr>
            <p:cNvPr id="6" name="Shape 6"/>
            <p:cNvSpPr/>
            <p:nvPr/>
          </p:nvSpPr>
          <p:spPr>
            <a:xfrm>
              <a:off x="0" y="0"/>
              <a:ext cx="9140825" cy="1655763"/>
            </a:xfrm>
            <a:prstGeom prst="rect">
              <a:avLst/>
            </a:pr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nvGrpSpPr>
            <p:cNvPr id="69" name="Group 69"/>
            <p:cNvGrpSpPr/>
            <p:nvPr/>
          </p:nvGrpSpPr>
          <p:grpSpPr>
            <a:xfrm>
              <a:off x="0" y="0"/>
              <a:ext cx="9142413" cy="6856413"/>
              <a:chOff x="0" y="0"/>
              <a:chExt cx="9142412" cy="6856412"/>
            </a:xfrm>
          </p:grpSpPr>
          <p:sp>
            <p:nvSpPr>
              <p:cNvPr id="7" name="Shape 7"/>
              <p:cNvSpPr/>
              <p:nvPr/>
            </p:nvSpPr>
            <p:spPr>
              <a:xfrm>
                <a:off x="1587" y="1651000"/>
                <a:ext cx="9140826" cy="28575"/>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 name="Shape 8"/>
              <p:cNvSpPr/>
              <p:nvPr/>
            </p:nvSpPr>
            <p:spPr>
              <a:xfrm>
                <a:off x="0" y="6330950"/>
                <a:ext cx="9140825" cy="66675"/>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 name="Shape 9"/>
              <p:cNvSpPr/>
              <p:nvPr/>
            </p:nvSpPr>
            <p:spPr>
              <a:xfrm>
                <a:off x="0" y="5818187"/>
                <a:ext cx="9140825" cy="47626"/>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 name="Shape 10"/>
              <p:cNvSpPr/>
              <p:nvPr/>
            </p:nvSpPr>
            <p:spPr>
              <a:xfrm>
                <a:off x="0" y="5340350"/>
                <a:ext cx="9140825" cy="47625"/>
              </a:xfrm>
              <a:prstGeom prst="rect">
                <a:avLst/>
              </a:prstGeom>
              <a:gradFill flip="none" rotWithShape="1">
                <a:gsLst>
                  <a:gs pos="0">
                    <a:srgbClr val="000066"/>
                  </a:gs>
                  <a:gs pos="100000">
                    <a:srgbClr val="00005D"/>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 name="Shape 11"/>
              <p:cNvSpPr/>
              <p:nvPr/>
            </p:nvSpPr>
            <p:spPr>
              <a:xfrm>
                <a:off x="0" y="4929187"/>
                <a:ext cx="9140825" cy="49213"/>
              </a:xfrm>
              <a:prstGeom prst="rect">
                <a:avLst/>
              </a:prstGeom>
              <a:gradFill flip="none" rotWithShape="1">
                <a:gsLst>
                  <a:gs pos="0">
                    <a:srgbClr val="000066"/>
                  </a:gs>
                  <a:gs pos="100000">
                    <a:srgbClr val="00005D"/>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 name="Shape 12"/>
              <p:cNvSpPr/>
              <p:nvPr/>
            </p:nvSpPr>
            <p:spPr>
              <a:xfrm>
                <a:off x="0" y="4538662"/>
                <a:ext cx="9140825" cy="57151"/>
              </a:xfrm>
              <a:prstGeom prst="rect">
                <a:avLst/>
              </a:prstGeom>
              <a:gradFill flip="none" rotWithShape="1">
                <a:gsLst>
                  <a:gs pos="0">
                    <a:srgbClr val="000066"/>
                  </a:gs>
                  <a:gs pos="100000">
                    <a:srgbClr val="00005A"/>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 name="Shape 13"/>
              <p:cNvSpPr/>
              <p:nvPr/>
            </p:nvSpPr>
            <p:spPr>
              <a:xfrm>
                <a:off x="0" y="4197350"/>
                <a:ext cx="9140825" cy="47625"/>
              </a:xfrm>
              <a:prstGeom prst="rect">
                <a:avLst/>
              </a:prstGeom>
              <a:gradFill flip="none" rotWithShape="1">
                <a:gsLst>
                  <a:gs pos="0">
                    <a:srgbClr val="000066"/>
                  </a:gs>
                  <a:gs pos="100000">
                    <a:srgbClr val="00005A"/>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 name="Shape 14"/>
              <p:cNvSpPr/>
              <p:nvPr/>
            </p:nvSpPr>
            <p:spPr>
              <a:xfrm>
                <a:off x="0" y="3862387"/>
                <a:ext cx="9140825" cy="57151"/>
              </a:xfrm>
              <a:prstGeom prst="rect">
                <a:avLst/>
              </a:prstGeom>
              <a:gradFill flip="none" rotWithShape="1">
                <a:gsLst>
                  <a:gs pos="0">
                    <a:srgbClr val="000066"/>
                  </a:gs>
                  <a:gs pos="100000">
                    <a:srgbClr val="00005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 name="Shape 15"/>
              <p:cNvSpPr/>
              <p:nvPr/>
            </p:nvSpPr>
            <p:spPr>
              <a:xfrm>
                <a:off x="0" y="3586162"/>
                <a:ext cx="9140825" cy="38101"/>
              </a:xfrm>
              <a:prstGeom prst="rect">
                <a:avLst/>
              </a:prstGeom>
              <a:gradFill flip="none" rotWithShape="1">
                <a:gsLst>
                  <a:gs pos="0">
                    <a:srgbClr val="000066"/>
                  </a:gs>
                  <a:gs pos="100000">
                    <a:srgbClr val="00005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6" name="Shape 16"/>
              <p:cNvSpPr/>
              <p:nvPr/>
            </p:nvSpPr>
            <p:spPr>
              <a:xfrm>
                <a:off x="0" y="3317875"/>
                <a:ext cx="9140825" cy="38100"/>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7" name="Shape 17"/>
              <p:cNvSpPr/>
              <p:nvPr/>
            </p:nvSpPr>
            <p:spPr>
              <a:xfrm>
                <a:off x="0" y="3060700"/>
                <a:ext cx="9140825" cy="3810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8" name="Shape 18"/>
              <p:cNvSpPr/>
              <p:nvPr/>
            </p:nvSpPr>
            <p:spPr>
              <a:xfrm>
                <a:off x="0" y="2611437"/>
                <a:ext cx="9140825" cy="19051"/>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9" name="Shape 19"/>
              <p:cNvSpPr/>
              <p:nvPr/>
            </p:nvSpPr>
            <p:spPr>
              <a:xfrm>
                <a:off x="0" y="2822575"/>
                <a:ext cx="9140825" cy="3810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0" name="Shape 20"/>
              <p:cNvSpPr/>
              <p:nvPr/>
            </p:nvSpPr>
            <p:spPr>
              <a:xfrm>
                <a:off x="0" y="2413000"/>
                <a:ext cx="9140825" cy="1905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1" name="Shape 21"/>
              <p:cNvSpPr/>
              <p:nvPr/>
            </p:nvSpPr>
            <p:spPr>
              <a:xfrm>
                <a:off x="0" y="2212975"/>
                <a:ext cx="9140825" cy="28575"/>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2" name="Shape 22"/>
              <p:cNvSpPr/>
              <p:nvPr/>
            </p:nvSpPr>
            <p:spPr>
              <a:xfrm>
                <a:off x="0" y="2032000"/>
                <a:ext cx="9140825" cy="28575"/>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3" name="Shape 23"/>
              <p:cNvSpPr/>
              <p:nvPr/>
            </p:nvSpPr>
            <p:spPr>
              <a:xfrm>
                <a:off x="0" y="1868487"/>
                <a:ext cx="9140825" cy="28576"/>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4" name="Shape 24"/>
              <p:cNvSpPr/>
              <p:nvPr/>
            </p:nvSpPr>
            <p:spPr>
              <a:xfrm>
                <a:off x="0" y="38100"/>
                <a:ext cx="9140825" cy="47625"/>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5" name="Shape 25"/>
              <p:cNvSpPr/>
              <p:nvPr/>
            </p:nvSpPr>
            <p:spPr>
              <a:xfrm>
                <a:off x="0" y="295275"/>
                <a:ext cx="9140825" cy="38100"/>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6" name="Shape 26"/>
              <p:cNvSpPr/>
              <p:nvPr/>
            </p:nvSpPr>
            <p:spPr>
              <a:xfrm>
                <a:off x="0" y="754062"/>
                <a:ext cx="9140825" cy="38101"/>
              </a:xfrm>
              <a:prstGeom prst="rect">
                <a:avLst/>
              </a:prstGeom>
              <a:gradFill flip="none" rotWithShape="1">
                <a:gsLst>
                  <a:gs pos="0">
                    <a:srgbClr val="000066"/>
                  </a:gs>
                  <a:gs pos="100000">
                    <a:srgbClr val="00005A"/>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7" name="Shape 27"/>
              <p:cNvSpPr/>
              <p:nvPr/>
            </p:nvSpPr>
            <p:spPr>
              <a:xfrm>
                <a:off x="0" y="534987"/>
                <a:ext cx="9140825" cy="38101"/>
              </a:xfrm>
              <a:prstGeom prst="rect">
                <a:avLst/>
              </a:prstGeom>
              <a:gradFill flip="none" rotWithShape="1">
                <a:gsLst>
                  <a:gs pos="0">
                    <a:srgbClr val="000066"/>
                  </a:gs>
                  <a:gs pos="100000">
                    <a:srgbClr val="00005D"/>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8" name="Shape 28"/>
              <p:cNvSpPr/>
              <p:nvPr/>
            </p:nvSpPr>
            <p:spPr>
              <a:xfrm>
                <a:off x="0" y="952500"/>
                <a:ext cx="9140825" cy="3810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29" name="Shape 29"/>
              <p:cNvSpPr/>
              <p:nvPr/>
            </p:nvSpPr>
            <p:spPr>
              <a:xfrm>
                <a:off x="0" y="1154112"/>
                <a:ext cx="9140825" cy="28576"/>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0" name="Shape 30"/>
              <p:cNvSpPr/>
              <p:nvPr/>
            </p:nvSpPr>
            <p:spPr>
              <a:xfrm>
                <a:off x="0" y="1335087"/>
                <a:ext cx="9140825" cy="28576"/>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1" name="Shape 31"/>
              <p:cNvSpPr/>
              <p:nvPr/>
            </p:nvSpPr>
            <p:spPr>
              <a:xfrm>
                <a:off x="0" y="1497012"/>
                <a:ext cx="9140825" cy="28576"/>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nvGrpSpPr>
              <p:cNvPr id="47" name="Group 47"/>
              <p:cNvGrpSpPr/>
              <p:nvPr/>
            </p:nvGrpSpPr>
            <p:grpSpPr>
              <a:xfrm>
                <a:off x="-1" y="0"/>
                <a:ext cx="9140827" cy="1658938"/>
                <a:chOff x="0" y="0"/>
                <a:chExt cx="9140825" cy="1658937"/>
              </a:xfrm>
            </p:grpSpPr>
            <p:sp>
              <p:nvSpPr>
                <p:cNvPr id="32" name="Shape 32"/>
                <p:cNvSpPr/>
                <p:nvPr/>
              </p:nvSpPr>
              <p:spPr>
                <a:xfrm>
                  <a:off x="4522787" y="0"/>
                  <a:ext cx="66676"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21600"/>
                      </a:moveTo>
                      <a:lnTo>
                        <a:pt x="21600" y="21600"/>
                      </a:lnTo>
                      <a:lnTo>
                        <a:pt x="21600" y="0"/>
                      </a:lnTo>
                      <a:lnTo>
                        <a:pt x="0" y="0"/>
                      </a:lnTo>
                      <a:lnTo>
                        <a:pt x="0" y="21600"/>
                      </a:lnTo>
                      <a:lnTo>
                        <a:pt x="9257"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3" name="Shape 33"/>
                <p:cNvSpPr/>
                <p:nvPr/>
              </p:nvSpPr>
              <p:spPr>
                <a:xfrm>
                  <a:off x="3810000" y="0"/>
                  <a:ext cx="246063"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55" y="21600"/>
                      </a:moveTo>
                      <a:lnTo>
                        <a:pt x="21600" y="21600"/>
                      </a:lnTo>
                      <a:lnTo>
                        <a:pt x="5853" y="0"/>
                      </a:lnTo>
                      <a:lnTo>
                        <a:pt x="0" y="0"/>
                      </a:lnTo>
                      <a:lnTo>
                        <a:pt x="15747" y="21600"/>
                      </a:lnTo>
                      <a:lnTo>
                        <a:pt x="1825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4" name="Shape 34"/>
                <p:cNvSpPr/>
                <p:nvPr/>
              </p:nvSpPr>
              <p:spPr>
                <a:xfrm>
                  <a:off x="3122612" y="0"/>
                  <a:ext cx="381001"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73" y="21600"/>
                      </a:moveTo>
                      <a:lnTo>
                        <a:pt x="21600" y="21600"/>
                      </a:lnTo>
                      <a:lnTo>
                        <a:pt x="3254" y="0"/>
                      </a:lnTo>
                      <a:lnTo>
                        <a:pt x="0" y="0"/>
                      </a:lnTo>
                      <a:lnTo>
                        <a:pt x="18346" y="21600"/>
                      </a:lnTo>
                      <a:lnTo>
                        <a:pt x="19973"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5" name="Shape 35"/>
                <p:cNvSpPr/>
                <p:nvPr/>
              </p:nvSpPr>
              <p:spPr>
                <a:xfrm>
                  <a:off x="2466975" y="0"/>
                  <a:ext cx="560388"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95" y="21600"/>
                      </a:moveTo>
                      <a:lnTo>
                        <a:pt x="21600" y="21600"/>
                      </a:lnTo>
                      <a:lnTo>
                        <a:pt x="2516" y="0"/>
                      </a:lnTo>
                      <a:lnTo>
                        <a:pt x="0" y="0"/>
                      </a:lnTo>
                      <a:lnTo>
                        <a:pt x="19084" y="21600"/>
                      </a:lnTo>
                      <a:lnTo>
                        <a:pt x="2049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6" name="Shape 36"/>
                <p:cNvSpPr/>
                <p:nvPr/>
              </p:nvSpPr>
              <p:spPr>
                <a:xfrm>
                  <a:off x="1800225" y="0"/>
                  <a:ext cx="714376"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45" y="21600"/>
                      </a:moveTo>
                      <a:lnTo>
                        <a:pt x="21600" y="21600"/>
                      </a:lnTo>
                      <a:lnTo>
                        <a:pt x="2020" y="0"/>
                      </a:lnTo>
                      <a:lnTo>
                        <a:pt x="0" y="0"/>
                      </a:lnTo>
                      <a:lnTo>
                        <a:pt x="19580" y="21600"/>
                      </a:lnTo>
                      <a:lnTo>
                        <a:pt x="2044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7" name="Shape 37"/>
                <p:cNvSpPr/>
                <p:nvPr/>
              </p:nvSpPr>
              <p:spPr>
                <a:xfrm>
                  <a:off x="1133475" y="0"/>
                  <a:ext cx="857250"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77" y="21600"/>
                      </a:moveTo>
                      <a:lnTo>
                        <a:pt x="21600" y="21600"/>
                      </a:lnTo>
                      <a:lnTo>
                        <a:pt x="1646" y="0"/>
                      </a:lnTo>
                      <a:lnTo>
                        <a:pt x="0" y="0"/>
                      </a:lnTo>
                      <a:lnTo>
                        <a:pt x="19914" y="21600"/>
                      </a:lnTo>
                      <a:lnTo>
                        <a:pt x="20877"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8" name="Shape 38"/>
                <p:cNvSpPr/>
                <p:nvPr/>
              </p:nvSpPr>
              <p:spPr>
                <a:xfrm>
                  <a:off x="485775" y="0"/>
                  <a:ext cx="1019175"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2" y="21600"/>
                      </a:moveTo>
                      <a:lnTo>
                        <a:pt x="21600" y="21600"/>
                      </a:lnTo>
                      <a:lnTo>
                        <a:pt x="1620" y="0"/>
                      </a:lnTo>
                      <a:lnTo>
                        <a:pt x="0" y="0"/>
                      </a:lnTo>
                      <a:lnTo>
                        <a:pt x="20182" y="21600"/>
                      </a:lnTo>
                      <a:lnTo>
                        <a:pt x="20992"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39" name="Shape 39"/>
                <p:cNvSpPr/>
                <p:nvPr/>
              </p:nvSpPr>
              <p:spPr>
                <a:xfrm>
                  <a:off x="0" y="171449"/>
                  <a:ext cx="1000125" cy="1487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5" y="21600"/>
                      </a:moveTo>
                      <a:lnTo>
                        <a:pt x="21600" y="21600"/>
                      </a:lnTo>
                      <a:lnTo>
                        <a:pt x="0" y="0"/>
                      </a:lnTo>
                      <a:lnTo>
                        <a:pt x="0" y="1525"/>
                      </a:lnTo>
                      <a:lnTo>
                        <a:pt x="19949" y="21600"/>
                      </a:lnTo>
                      <a:lnTo>
                        <a:pt x="2077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0" name="Shape 40"/>
                <p:cNvSpPr/>
                <p:nvPr/>
              </p:nvSpPr>
              <p:spPr>
                <a:xfrm>
                  <a:off x="5065712" y="0"/>
                  <a:ext cx="246063"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508" y="21600"/>
                      </a:moveTo>
                      <a:lnTo>
                        <a:pt x="5853" y="21600"/>
                      </a:lnTo>
                      <a:lnTo>
                        <a:pt x="21600" y="0"/>
                      </a:lnTo>
                      <a:lnTo>
                        <a:pt x="15886" y="0"/>
                      </a:lnTo>
                      <a:lnTo>
                        <a:pt x="0" y="21600"/>
                      </a:lnTo>
                      <a:lnTo>
                        <a:pt x="250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1" name="Shape 41"/>
                <p:cNvSpPr/>
                <p:nvPr/>
              </p:nvSpPr>
              <p:spPr>
                <a:xfrm>
                  <a:off x="5608637" y="0"/>
                  <a:ext cx="381001"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7" y="21600"/>
                      </a:moveTo>
                      <a:lnTo>
                        <a:pt x="3254" y="21600"/>
                      </a:lnTo>
                      <a:lnTo>
                        <a:pt x="21600" y="0"/>
                      </a:lnTo>
                      <a:lnTo>
                        <a:pt x="18346" y="0"/>
                      </a:lnTo>
                      <a:lnTo>
                        <a:pt x="0" y="21600"/>
                      </a:lnTo>
                      <a:lnTo>
                        <a:pt x="1627"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2" name="Shape 42"/>
                <p:cNvSpPr/>
                <p:nvPr/>
              </p:nvSpPr>
              <p:spPr>
                <a:xfrm>
                  <a:off x="6065837" y="0"/>
                  <a:ext cx="569914"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8" y="21600"/>
                      </a:moveTo>
                      <a:lnTo>
                        <a:pt x="2534" y="21600"/>
                      </a:lnTo>
                      <a:lnTo>
                        <a:pt x="21600" y="0"/>
                      </a:lnTo>
                      <a:lnTo>
                        <a:pt x="19126" y="0"/>
                      </a:lnTo>
                      <a:lnTo>
                        <a:pt x="0" y="21600"/>
                      </a:lnTo>
                      <a:lnTo>
                        <a:pt x="144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3" name="Shape 43"/>
                <p:cNvSpPr/>
                <p:nvPr/>
              </p:nvSpPr>
              <p:spPr>
                <a:xfrm>
                  <a:off x="6570662" y="0"/>
                  <a:ext cx="712789"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68" y="21600"/>
                      </a:moveTo>
                      <a:lnTo>
                        <a:pt x="1977" y="21600"/>
                      </a:lnTo>
                      <a:lnTo>
                        <a:pt x="21600" y="0"/>
                      </a:lnTo>
                      <a:lnTo>
                        <a:pt x="19575" y="0"/>
                      </a:lnTo>
                      <a:lnTo>
                        <a:pt x="0" y="21600"/>
                      </a:lnTo>
                      <a:lnTo>
                        <a:pt x="86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4" name="Shape 44"/>
                <p:cNvSpPr/>
                <p:nvPr/>
              </p:nvSpPr>
              <p:spPr>
                <a:xfrm>
                  <a:off x="7112000" y="0"/>
                  <a:ext cx="858838"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21" y="21600"/>
                      </a:moveTo>
                      <a:lnTo>
                        <a:pt x="1683" y="21600"/>
                      </a:lnTo>
                      <a:lnTo>
                        <a:pt x="21600" y="0"/>
                      </a:lnTo>
                      <a:lnTo>
                        <a:pt x="19917" y="0"/>
                      </a:lnTo>
                      <a:lnTo>
                        <a:pt x="0" y="21600"/>
                      </a:lnTo>
                      <a:lnTo>
                        <a:pt x="721"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5" name="Shape 45"/>
                <p:cNvSpPr/>
                <p:nvPr/>
              </p:nvSpPr>
              <p:spPr>
                <a:xfrm>
                  <a:off x="7569200" y="0"/>
                  <a:ext cx="1019175"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08" y="21600"/>
                      </a:moveTo>
                      <a:lnTo>
                        <a:pt x="1418" y="21600"/>
                      </a:lnTo>
                      <a:lnTo>
                        <a:pt x="21600" y="0"/>
                      </a:lnTo>
                      <a:lnTo>
                        <a:pt x="19980" y="0"/>
                      </a:lnTo>
                      <a:lnTo>
                        <a:pt x="0" y="21600"/>
                      </a:lnTo>
                      <a:lnTo>
                        <a:pt x="60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6" name="Shape 46"/>
                <p:cNvSpPr/>
                <p:nvPr/>
              </p:nvSpPr>
              <p:spPr>
                <a:xfrm>
                  <a:off x="8074025" y="76199"/>
                  <a:ext cx="1066801" cy="1582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74" y="21600"/>
                      </a:moveTo>
                      <a:lnTo>
                        <a:pt x="1547" y="21600"/>
                      </a:lnTo>
                      <a:lnTo>
                        <a:pt x="21600" y="1563"/>
                      </a:lnTo>
                      <a:lnTo>
                        <a:pt x="21600" y="0"/>
                      </a:lnTo>
                      <a:lnTo>
                        <a:pt x="0" y="21600"/>
                      </a:lnTo>
                      <a:lnTo>
                        <a:pt x="774"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grpSp>
            <p:nvGrpSpPr>
              <p:cNvPr id="50" name="Group 50"/>
              <p:cNvGrpSpPr/>
              <p:nvPr/>
            </p:nvGrpSpPr>
            <p:grpSpPr>
              <a:xfrm>
                <a:off x="0" y="885824"/>
                <a:ext cx="9140826" cy="773114"/>
                <a:chOff x="0" y="0"/>
                <a:chExt cx="9140825" cy="773112"/>
              </a:xfrm>
            </p:grpSpPr>
            <p:sp>
              <p:nvSpPr>
                <p:cNvPr id="48" name="Shape 48"/>
                <p:cNvSpPr/>
                <p:nvPr/>
              </p:nvSpPr>
              <p:spPr>
                <a:xfrm>
                  <a:off x="0" y="95249"/>
                  <a:ext cx="485776" cy="677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00" y="21600"/>
                      </a:moveTo>
                      <a:lnTo>
                        <a:pt x="21600" y="21600"/>
                      </a:lnTo>
                      <a:lnTo>
                        <a:pt x="0" y="0"/>
                      </a:lnTo>
                      <a:lnTo>
                        <a:pt x="0" y="3346"/>
                      </a:lnTo>
                      <a:lnTo>
                        <a:pt x="17776" y="21600"/>
                      </a:lnTo>
                      <a:lnTo>
                        <a:pt x="19900" y="2160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9" name="Shape 49"/>
                <p:cNvSpPr/>
                <p:nvPr/>
              </p:nvSpPr>
              <p:spPr>
                <a:xfrm>
                  <a:off x="8588375" y="-1"/>
                  <a:ext cx="552451" cy="7731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4" y="21600"/>
                      </a:moveTo>
                      <a:lnTo>
                        <a:pt x="2988" y="21600"/>
                      </a:lnTo>
                      <a:lnTo>
                        <a:pt x="21600" y="3200"/>
                      </a:lnTo>
                      <a:lnTo>
                        <a:pt x="21600" y="0"/>
                      </a:lnTo>
                      <a:lnTo>
                        <a:pt x="0" y="21600"/>
                      </a:lnTo>
                      <a:lnTo>
                        <a:pt x="1494" y="2160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grpSp>
            <p:nvGrpSpPr>
              <p:cNvPr id="60" name="Group 60"/>
              <p:cNvGrpSpPr/>
              <p:nvPr/>
            </p:nvGrpSpPr>
            <p:grpSpPr>
              <a:xfrm>
                <a:off x="419100" y="1649412"/>
                <a:ext cx="8255000" cy="5207001"/>
                <a:chOff x="0" y="0"/>
                <a:chExt cx="8255000" cy="5207000"/>
              </a:xfrm>
            </p:grpSpPr>
            <p:sp>
              <p:nvSpPr>
                <p:cNvPr id="51" name="Shape 51"/>
                <p:cNvSpPr/>
                <p:nvPr/>
              </p:nvSpPr>
              <p:spPr>
                <a:xfrm>
                  <a:off x="4103687" y="0"/>
                  <a:ext cx="66676"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0"/>
                      </a:moveTo>
                      <a:lnTo>
                        <a:pt x="0" y="0"/>
                      </a:lnTo>
                      <a:lnTo>
                        <a:pt x="0" y="21600"/>
                      </a:lnTo>
                      <a:lnTo>
                        <a:pt x="21600" y="21600"/>
                      </a:lnTo>
                      <a:lnTo>
                        <a:pt x="21600" y="0"/>
                      </a:lnTo>
                      <a:lnTo>
                        <a:pt x="9257"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2" name="Shape 52"/>
                <p:cNvSpPr/>
                <p:nvPr/>
              </p:nvSpPr>
              <p:spPr>
                <a:xfrm>
                  <a:off x="3000374" y="0"/>
                  <a:ext cx="636589"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4" y="0"/>
                      </a:moveTo>
                      <a:lnTo>
                        <a:pt x="19332" y="0"/>
                      </a:lnTo>
                      <a:lnTo>
                        <a:pt x="0" y="21600"/>
                      </a:lnTo>
                      <a:lnTo>
                        <a:pt x="2214" y="21600"/>
                      </a:lnTo>
                      <a:lnTo>
                        <a:pt x="21600" y="0"/>
                      </a:lnTo>
                      <a:lnTo>
                        <a:pt x="20304"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3" name="Shape 53"/>
                <p:cNvSpPr/>
                <p:nvPr/>
              </p:nvSpPr>
              <p:spPr>
                <a:xfrm>
                  <a:off x="2009775" y="0"/>
                  <a:ext cx="1074738"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024" y="0"/>
                      </a:moveTo>
                      <a:lnTo>
                        <a:pt x="20448" y="0"/>
                      </a:lnTo>
                      <a:lnTo>
                        <a:pt x="0" y="21600"/>
                      </a:lnTo>
                      <a:lnTo>
                        <a:pt x="1344" y="21600"/>
                      </a:lnTo>
                      <a:lnTo>
                        <a:pt x="21600" y="0"/>
                      </a:lnTo>
                      <a:lnTo>
                        <a:pt x="21024"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4" name="Shape 54"/>
                <p:cNvSpPr/>
                <p:nvPr/>
              </p:nvSpPr>
              <p:spPr>
                <a:xfrm>
                  <a:off x="971550" y="0"/>
                  <a:ext cx="1636713"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23" y="0"/>
                      </a:moveTo>
                      <a:lnTo>
                        <a:pt x="20741" y="0"/>
                      </a:lnTo>
                      <a:lnTo>
                        <a:pt x="0" y="21600"/>
                      </a:lnTo>
                      <a:lnTo>
                        <a:pt x="880" y="21600"/>
                      </a:lnTo>
                      <a:lnTo>
                        <a:pt x="21600" y="26"/>
                      </a:lnTo>
                      <a:lnTo>
                        <a:pt x="21223"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5" name="Shape 55"/>
                <p:cNvSpPr/>
                <p:nvPr/>
              </p:nvSpPr>
              <p:spPr>
                <a:xfrm>
                  <a:off x="0" y="0"/>
                  <a:ext cx="2093913"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23" y="0"/>
                      </a:moveTo>
                      <a:lnTo>
                        <a:pt x="20929" y="0"/>
                      </a:lnTo>
                      <a:lnTo>
                        <a:pt x="0" y="21600"/>
                      </a:lnTo>
                      <a:lnTo>
                        <a:pt x="688" y="21600"/>
                      </a:lnTo>
                      <a:lnTo>
                        <a:pt x="21600" y="33"/>
                      </a:lnTo>
                      <a:lnTo>
                        <a:pt x="21223"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6" name="Shape 56"/>
                <p:cNvSpPr/>
                <p:nvPr/>
              </p:nvSpPr>
              <p:spPr>
                <a:xfrm>
                  <a:off x="4646612" y="0"/>
                  <a:ext cx="638176"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70" y="0"/>
                      </a:moveTo>
                      <a:lnTo>
                        <a:pt x="0" y="0"/>
                      </a:lnTo>
                      <a:lnTo>
                        <a:pt x="19338" y="21600"/>
                      </a:lnTo>
                      <a:lnTo>
                        <a:pt x="21600" y="21600"/>
                      </a:lnTo>
                      <a:lnTo>
                        <a:pt x="2262" y="0"/>
                      </a:lnTo>
                      <a:lnTo>
                        <a:pt x="970"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7" name="Shape 57"/>
                <p:cNvSpPr/>
                <p:nvPr/>
              </p:nvSpPr>
              <p:spPr>
                <a:xfrm>
                  <a:off x="5189537" y="0"/>
                  <a:ext cx="1074738"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76" y="0"/>
                      </a:moveTo>
                      <a:lnTo>
                        <a:pt x="0" y="0"/>
                      </a:lnTo>
                      <a:lnTo>
                        <a:pt x="20480" y="21600"/>
                      </a:lnTo>
                      <a:lnTo>
                        <a:pt x="21600" y="21600"/>
                      </a:lnTo>
                      <a:lnTo>
                        <a:pt x="1152" y="0"/>
                      </a:lnTo>
                      <a:lnTo>
                        <a:pt x="576"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8" name="Shape 58"/>
                <p:cNvSpPr/>
                <p:nvPr/>
              </p:nvSpPr>
              <p:spPr>
                <a:xfrm>
                  <a:off x="5648325" y="0"/>
                  <a:ext cx="1644650"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80" y="0"/>
                      </a:moveTo>
                      <a:lnTo>
                        <a:pt x="0" y="33"/>
                      </a:lnTo>
                      <a:lnTo>
                        <a:pt x="20724" y="21600"/>
                      </a:lnTo>
                      <a:lnTo>
                        <a:pt x="21600" y="21600"/>
                      </a:lnTo>
                      <a:lnTo>
                        <a:pt x="855" y="0"/>
                      </a:lnTo>
                      <a:lnTo>
                        <a:pt x="480"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9" name="Shape 59"/>
                <p:cNvSpPr/>
                <p:nvPr/>
              </p:nvSpPr>
              <p:spPr>
                <a:xfrm>
                  <a:off x="6148387" y="0"/>
                  <a:ext cx="2106613"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26" y="0"/>
                      </a:moveTo>
                      <a:lnTo>
                        <a:pt x="0" y="46"/>
                      </a:lnTo>
                      <a:lnTo>
                        <a:pt x="20916" y="21600"/>
                      </a:lnTo>
                      <a:lnTo>
                        <a:pt x="21600" y="21600"/>
                      </a:lnTo>
                      <a:lnTo>
                        <a:pt x="700" y="0"/>
                      </a:lnTo>
                      <a:lnTo>
                        <a:pt x="326"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61" name="Shape 61"/>
              <p:cNvSpPr/>
              <p:nvPr/>
            </p:nvSpPr>
            <p:spPr>
              <a:xfrm>
                <a:off x="0" y="1649412"/>
                <a:ext cx="1990725" cy="41783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90" y="0"/>
                    </a:moveTo>
                    <a:lnTo>
                      <a:pt x="20877" y="0"/>
                    </a:lnTo>
                    <a:lnTo>
                      <a:pt x="0" y="20861"/>
                    </a:lnTo>
                    <a:lnTo>
                      <a:pt x="0" y="21600"/>
                    </a:lnTo>
                    <a:lnTo>
                      <a:pt x="21600" y="57"/>
                    </a:lnTo>
                    <a:lnTo>
                      <a:pt x="21290"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2" name="Shape 62"/>
              <p:cNvSpPr/>
              <p:nvPr/>
            </p:nvSpPr>
            <p:spPr>
              <a:xfrm>
                <a:off x="0" y="1649412"/>
                <a:ext cx="1504950" cy="2660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90" y="0"/>
                    </a:moveTo>
                    <a:lnTo>
                      <a:pt x="20643" y="0"/>
                    </a:lnTo>
                    <a:lnTo>
                      <a:pt x="0" y="20530"/>
                    </a:lnTo>
                    <a:lnTo>
                      <a:pt x="0" y="21600"/>
                    </a:lnTo>
                    <a:lnTo>
                      <a:pt x="21600" y="64"/>
                    </a:lnTo>
                    <a:lnTo>
                      <a:pt x="21190"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3" name="Shape 63"/>
              <p:cNvSpPr/>
              <p:nvPr/>
            </p:nvSpPr>
            <p:spPr>
              <a:xfrm>
                <a:off x="0" y="1649412"/>
                <a:ext cx="998538" cy="1487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10" y="0"/>
                    </a:moveTo>
                    <a:lnTo>
                      <a:pt x="19986" y="0"/>
                    </a:lnTo>
                    <a:lnTo>
                      <a:pt x="0" y="20079"/>
                    </a:lnTo>
                    <a:lnTo>
                      <a:pt x="0" y="21600"/>
                    </a:lnTo>
                    <a:lnTo>
                      <a:pt x="21600" y="92"/>
                    </a:lnTo>
                    <a:lnTo>
                      <a:pt x="20810"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4" name="Shape 64"/>
              <p:cNvSpPr/>
              <p:nvPr/>
            </p:nvSpPr>
            <p:spPr>
              <a:xfrm>
                <a:off x="0" y="1649412"/>
                <a:ext cx="484188" cy="6778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71" y="0"/>
                    </a:moveTo>
                    <a:lnTo>
                      <a:pt x="17847" y="0"/>
                    </a:lnTo>
                    <a:lnTo>
                      <a:pt x="0" y="18261"/>
                    </a:lnTo>
                    <a:lnTo>
                      <a:pt x="0" y="21600"/>
                    </a:lnTo>
                    <a:lnTo>
                      <a:pt x="21600" y="253"/>
                    </a:lnTo>
                    <a:lnTo>
                      <a:pt x="19971"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5" name="Shape 65"/>
              <p:cNvSpPr/>
              <p:nvPr/>
            </p:nvSpPr>
            <p:spPr>
              <a:xfrm>
                <a:off x="7113587" y="1649412"/>
                <a:ext cx="2027238" cy="42640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94" y="0"/>
                    </a:moveTo>
                    <a:lnTo>
                      <a:pt x="288" y="0"/>
                    </a:lnTo>
                    <a:lnTo>
                      <a:pt x="0" y="32"/>
                    </a:lnTo>
                    <a:lnTo>
                      <a:pt x="21600" y="21600"/>
                    </a:lnTo>
                    <a:lnTo>
                      <a:pt x="21600" y="20876"/>
                    </a:lnTo>
                    <a:lnTo>
                      <a:pt x="694"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6" name="Shape 66"/>
              <p:cNvSpPr/>
              <p:nvPr/>
            </p:nvSpPr>
            <p:spPr>
              <a:xfrm>
                <a:off x="7572375" y="1649412"/>
                <a:ext cx="1568450" cy="27463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0" y="0"/>
                    </a:moveTo>
                    <a:lnTo>
                      <a:pt x="0" y="87"/>
                    </a:lnTo>
                    <a:lnTo>
                      <a:pt x="21600" y="21600"/>
                    </a:lnTo>
                    <a:lnTo>
                      <a:pt x="21600" y="20639"/>
                    </a:lnTo>
                    <a:lnTo>
                      <a:pt x="874" y="0"/>
                    </a:lnTo>
                    <a:lnTo>
                      <a:pt x="350"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7" name="Shape 67"/>
              <p:cNvSpPr/>
              <p:nvPr/>
            </p:nvSpPr>
            <p:spPr>
              <a:xfrm>
                <a:off x="8077200" y="1649412"/>
                <a:ext cx="1063625" cy="15827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09" y="0"/>
                    </a:moveTo>
                    <a:lnTo>
                      <a:pt x="0" y="87"/>
                    </a:lnTo>
                    <a:lnTo>
                      <a:pt x="21600" y="21600"/>
                    </a:lnTo>
                    <a:lnTo>
                      <a:pt x="21600" y="20040"/>
                    </a:lnTo>
                    <a:lnTo>
                      <a:pt x="1483" y="0"/>
                    </a:lnTo>
                    <a:lnTo>
                      <a:pt x="709"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8" name="Shape 68"/>
              <p:cNvSpPr/>
              <p:nvPr/>
            </p:nvSpPr>
            <p:spPr>
              <a:xfrm>
                <a:off x="8591550" y="1649412"/>
                <a:ext cx="549275" cy="7731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73" y="0"/>
                    </a:moveTo>
                    <a:lnTo>
                      <a:pt x="0" y="310"/>
                    </a:lnTo>
                    <a:lnTo>
                      <a:pt x="21600" y="21600"/>
                    </a:lnTo>
                    <a:lnTo>
                      <a:pt x="21600" y="18407"/>
                    </a:lnTo>
                    <a:lnTo>
                      <a:pt x="2872" y="0"/>
                    </a:lnTo>
                    <a:lnTo>
                      <a:pt x="1373"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grpSp>
      <p:sp>
        <p:nvSpPr>
          <p:cNvPr id="71" name="Shape 71"/>
          <p:cNvSpPr/>
          <p:nvPr>
            <p:ph type="sldNum" sz="quarter" idx="2"/>
          </p:nvPr>
        </p:nvSpPr>
        <p:spPr>
          <a:xfrm>
            <a:off x="6553200" y="6242050"/>
            <a:ext cx="2130425" cy="243840"/>
          </a:xfrm>
          <a:prstGeom prst="rect">
            <a:avLst/>
          </a:prstGeom>
        </p:spPr>
        <p:txBody>
          <a:bodyPr/>
          <a:lstStyle>
            <a:lvl1pPr>
              <a:defRPr sz="10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73" name="Shape 73"/>
          <p:cNvSpPr/>
          <p:nvPr>
            <p:ph type="title"/>
          </p:nvPr>
        </p:nvSpPr>
        <p:spPr>
          <a:prstGeom prst="rect">
            <a:avLst/>
          </a:prstGeom>
        </p:spPr>
        <p:txBody>
          <a:bodyPr/>
          <a:lstStyle/>
          <a:p>
            <a:pPr lvl="0">
              <a:defRPr sz="1800"/>
            </a:pPr>
            <a:r>
              <a:rPr sz="4400"/>
              <a:t>Click to edit Master title style</a:t>
            </a:r>
          </a:p>
        </p:txBody>
      </p:sp>
      <p:sp>
        <p:nvSpPr>
          <p:cNvPr id="74" name="Shape 74"/>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75" name="Shape 7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gradFill flip="none" rotWithShape="1">
          <a:gsLst>
            <a:gs pos="0">
              <a:srgbClr val="000066"/>
            </a:gs>
            <a:gs pos="100000">
              <a:srgbClr val="000041"/>
            </a:gs>
          </a:gsLst>
          <a:lin ang="16200000" scaled="0"/>
        </a:gradFill>
      </p:bgPr>
    </p:bg>
    <p:spTree>
      <p:nvGrpSpPr>
        <p:cNvPr id="1" name=""/>
        <p:cNvGrpSpPr/>
        <p:nvPr/>
      </p:nvGrpSpPr>
      <p:grpSpPr>
        <a:xfrm>
          <a:off x="0" y="0"/>
          <a:ext cx="0" cy="0"/>
          <a:chOff x="0" y="0"/>
          <a:chExt cx="0" cy="0"/>
        </a:xfrm>
      </p:grpSpPr>
      <p:grpSp>
        <p:nvGrpSpPr>
          <p:cNvPr id="141" name="Group 141"/>
          <p:cNvGrpSpPr/>
          <p:nvPr/>
        </p:nvGrpSpPr>
        <p:grpSpPr>
          <a:xfrm>
            <a:off x="0" y="0"/>
            <a:ext cx="9142413" cy="6856413"/>
            <a:chOff x="0" y="0"/>
            <a:chExt cx="9142412" cy="6856412"/>
          </a:xfrm>
        </p:grpSpPr>
        <p:sp>
          <p:nvSpPr>
            <p:cNvPr id="77" name="Shape 77"/>
            <p:cNvSpPr/>
            <p:nvPr/>
          </p:nvSpPr>
          <p:spPr>
            <a:xfrm>
              <a:off x="0" y="0"/>
              <a:ext cx="9140825" cy="1655763"/>
            </a:xfrm>
            <a:prstGeom prst="rect">
              <a:avLst/>
            </a:pr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nvGrpSpPr>
            <p:cNvPr id="140" name="Group 140"/>
            <p:cNvGrpSpPr/>
            <p:nvPr/>
          </p:nvGrpSpPr>
          <p:grpSpPr>
            <a:xfrm>
              <a:off x="0" y="0"/>
              <a:ext cx="9142413" cy="6856413"/>
              <a:chOff x="0" y="0"/>
              <a:chExt cx="9142412" cy="6856412"/>
            </a:xfrm>
          </p:grpSpPr>
          <p:sp>
            <p:nvSpPr>
              <p:cNvPr id="78" name="Shape 78"/>
              <p:cNvSpPr/>
              <p:nvPr/>
            </p:nvSpPr>
            <p:spPr>
              <a:xfrm>
                <a:off x="1587" y="1651000"/>
                <a:ext cx="9140826" cy="28575"/>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9" name="Shape 79"/>
              <p:cNvSpPr/>
              <p:nvPr/>
            </p:nvSpPr>
            <p:spPr>
              <a:xfrm>
                <a:off x="0" y="6330950"/>
                <a:ext cx="9140825" cy="66675"/>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0" name="Shape 80"/>
              <p:cNvSpPr/>
              <p:nvPr/>
            </p:nvSpPr>
            <p:spPr>
              <a:xfrm>
                <a:off x="0" y="5818187"/>
                <a:ext cx="9140825" cy="47626"/>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1" name="Shape 81"/>
              <p:cNvSpPr/>
              <p:nvPr/>
            </p:nvSpPr>
            <p:spPr>
              <a:xfrm>
                <a:off x="0" y="5340350"/>
                <a:ext cx="9140825" cy="47625"/>
              </a:xfrm>
              <a:prstGeom prst="rect">
                <a:avLst/>
              </a:prstGeom>
              <a:gradFill flip="none" rotWithShape="1">
                <a:gsLst>
                  <a:gs pos="0">
                    <a:srgbClr val="000066"/>
                  </a:gs>
                  <a:gs pos="100000">
                    <a:srgbClr val="00005D"/>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2" name="Shape 82"/>
              <p:cNvSpPr/>
              <p:nvPr/>
            </p:nvSpPr>
            <p:spPr>
              <a:xfrm>
                <a:off x="0" y="4929187"/>
                <a:ext cx="9140825" cy="49213"/>
              </a:xfrm>
              <a:prstGeom prst="rect">
                <a:avLst/>
              </a:prstGeom>
              <a:gradFill flip="none" rotWithShape="1">
                <a:gsLst>
                  <a:gs pos="0">
                    <a:srgbClr val="000066"/>
                  </a:gs>
                  <a:gs pos="100000">
                    <a:srgbClr val="00005D"/>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3" name="Shape 83"/>
              <p:cNvSpPr/>
              <p:nvPr/>
            </p:nvSpPr>
            <p:spPr>
              <a:xfrm>
                <a:off x="0" y="4538662"/>
                <a:ext cx="9140825" cy="57151"/>
              </a:xfrm>
              <a:prstGeom prst="rect">
                <a:avLst/>
              </a:prstGeom>
              <a:gradFill flip="none" rotWithShape="1">
                <a:gsLst>
                  <a:gs pos="0">
                    <a:srgbClr val="000066"/>
                  </a:gs>
                  <a:gs pos="100000">
                    <a:srgbClr val="00005A"/>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4" name="Shape 84"/>
              <p:cNvSpPr/>
              <p:nvPr/>
            </p:nvSpPr>
            <p:spPr>
              <a:xfrm>
                <a:off x="0" y="4197350"/>
                <a:ext cx="9140825" cy="47625"/>
              </a:xfrm>
              <a:prstGeom prst="rect">
                <a:avLst/>
              </a:prstGeom>
              <a:gradFill flip="none" rotWithShape="1">
                <a:gsLst>
                  <a:gs pos="0">
                    <a:srgbClr val="000066"/>
                  </a:gs>
                  <a:gs pos="100000">
                    <a:srgbClr val="00005A"/>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5" name="Shape 85"/>
              <p:cNvSpPr/>
              <p:nvPr/>
            </p:nvSpPr>
            <p:spPr>
              <a:xfrm>
                <a:off x="0" y="3862387"/>
                <a:ext cx="9140825" cy="57151"/>
              </a:xfrm>
              <a:prstGeom prst="rect">
                <a:avLst/>
              </a:prstGeom>
              <a:gradFill flip="none" rotWithShape="1">
                <a:gsLst>
                  <a:gs pos="0">
                    <a:srgbClr val="000066"/>
                  </a:gs>
                  <a:gs pos="100000">
                    <a:srgbClr val="00005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6" name="Shape 86"/>
              <p:cNvSpPr/>
              <p:nvPr/>
            </p:nvSpPr>
            <p:spPr>
              <a:xfrm>
                <a:off x="0" y="3586162"/>
                <a:ext cx="9140825" cy="38101"/>
              </a:xfrm>
              <a:prstGeom prst="rect">
                <a:avLst/>
              </a:prstGeom>
              <a:gradFill flip="none" rotWithShape="1">
                <a:gsLst>
                  <a:gs pos="0">
                    <a:srgbClr val="000066"/>
                  </a:gs>
                  <a:gs pos="100000">
                    <a:srgbClr val="00005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7" name="Shape 87"/>
              <p:cNvSpPr/>
              <p:nvPr/>
            </p:nvSpPr>
            <p:spPr>
              <a:xfrm>
                <a:off x="0" y="3317875"/>
                <a:ext cx="9140825" cy="38100"/>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8" name="Shape 88"/>
              <p:cNvSpPr/>
              <p:nvPr/>
            </p:nvSpPr>
            <p:spPr>
              <a:xfrm>
                <a:off x="0" y="3060700"/>
                <a:ext cx="9140825" cy="3810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9" name="Shape 89"/>
              <p:cNvSpPr/>
              <p:nvPr/>
            </p:nvSpPr>
            <p:spPr>
              <a:xfrm>
                <a:off x="0" y="2611437"/>
                <a:ext cx="9140825" cy="19051"/>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0" name="Shape 90"/>
              <p:cNvSpPr/>
              <p:nvPr/>
            </p:nvSpPr>
            <p:spPr>
              <a:xfrm>
                <a:off x="0" y="2822575"/>
                <a:ext cx="9140825" cy="3810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1" name="Shape 91"/>
              <p:cNvSpPr/>
              <p:nvPr/>
            </p:nvSpPr>
            <p:spPr>
              <a:xfrm>
                <a:off x="0" y="2413000"/>
                <a:ext cx="9140825" cy="1905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2" name="Shape 92"/>
              <p:cNvSpPr/>
              <p:nvPr/>
            </p:nvSpPr>
            <p:spPr>
              <a:xfrm>
                <a:off x="0" y="2212975"/>
                <a:ext cx="9140825" cy="28575"/>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3" name="Shape 93"/>
              <p:cNvSpPr/>
              <p:nvPr/>
            </p:nvSpPr>
            <p:spPr>
              <a:xfrm>
                <a:off x="0" y="2032000"/>
                <a:ext cx="9140825" cy="28575"/>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4" name="Shape 94"/>
              <p:cNvSpPr/>
              <p:nvPr/>
            </p:nvSpPr>
            <p:spPr>
              <a:xfrm>
                <a:off x="0" y="1868487"/>
                <a:ext cx="9140825" cy="28576"/>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5" name="Shape 95"/>
              <p:cNvSpPr/>
              <p:nvPr/>
            </p:nvSpPr>
            <p:spPr>
              <a:xfrm>
                <a:off x="0" y="38100"/>
                <a:ext cx="9140825" cy="47625"/>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6" name="Shape 96"/>
              <p:cNvSpPr/>
              <p:nvPr/>
            </p:nvSpPr>
            <p:spPr>
              <a:xfrm>
                <a:off x="0" y="295275"/>
                <a:ext cx="9140825" cy="38100"/>
              </a:xfrm>
              <a:prstGeom prst="rect">
                <a:avLst/>
              </a:prstGeom>
              <a:gradFill flip="none" rotWithShape="1">
                <a:gsLst>
                  <a:gs pos="0">
                    <a:srgbClr val="000066"/>
                  </a:gs>
                  <a:gs pos="100000">
                    <a:srgbClr val="00006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7" name="Shape 97"/>
              <p:cNvSpPr/>
              <p:nvPr/>
            </p:nvSpPr>
            <p:spPr>
              <a:xfrm>
                <a:off x="0" y="754062"/>
                <a:ext cx="9140825" cy="38101"/>
              </a:xfrm>
              <a:prstGeom prst="rect">
                <a:avLst/>
              </a:prstGeom>
              <a:gradFill flip="none" rotWithShape="1">
                <a:gsLst>
                  <a:gs pos="0">
                    <a:srgbClr val="000066"/>
                  </a:gs>
                  <a:gs pos="100000">
                    <a:srgbClr val="00005A"/>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8" name="Shape 98"/>
              <p:cNvSpPr/>
              <p:nvPr/>
            </p:nvSpPr>
            <p:spPr>
              <a:xfrm>
                <a:off x="0" y="534987"/>
                <a:ext cx="9140825" cy="38101"/>
              </a:xfrm>
              <a:prstGeom prst="rect">
                <a:avLst/>
              </a:prstGeom>
              <a:gradFill flip="none" rotWithShape="1">
                <a:gsLst>
                  <a:gs pos="0">
                    <a:srgbClr val="000066"/>
                  </a:gs>
                  <a:gs pos="100000">
                    <a:srgbClr val="00005D"/>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9" name="Shape 99"/>
              <p:cNvSpPr/>
              <p:nvPr/>
            </p:nvSpPr>
            <p:spPr>
              <a:xfrm>
                <a:off x="0" y="952500"/>
                <a:ext cx="9140825" cy="38100"/>
              </a:xfrm>
              <a:prstGeom prst="rect">
                <a:avLst/>
              </a:prstGeom>
              <a:gradFill flip="none" rotWithShape="1">
                <a:gsLst>
                  <a:gs pos="0">
                    <a:srgbClr val="000066"/>
                  </a:gs>
                  <a:gs pos="100000">
                    <a:srgbClr val="000050"/>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0" name="Shape 100"/>
              <p:cNvSpPr/>
              <p:nvPr/>
            </p:nvSpPr>
            <p:spPr>
              <a:xfrm>
                <a:off x="0" y="1154112"/>
                <a:ext cx="9140825" cy="28576"/>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1" name="Shape 101"/>
              <p:cNvSpPr/>
              <p:nvPr/>
            </p:nvSpPr>
            <p:spPr>
              <a:xfrm>
                <a:off x="0" y="1335087"/>
                <a:ext cx="9140825" cy="28576"/>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2" name="Shape 102"/>
              <p:cNvSpPr/>
              <p:nvPr/>
            </p:nvSpPr>
            <p:spPr>
              <a:xfrm>
                <a:off x="0" y="1497012"/>
                <a:ext cx="9140825" cy="28576"/>
              </a:xfrm>
              <a:prstGeom prst="rect">
                <a:avLst/>
              </a:prstGeom>
              <a:gradFill flip="none" rotWithShape="1">
                <a:gsLst>
                  <a:gs pos="0">
                    <a:srgbClr val="000066"/>
                  </a:gs>
                  <a:gs pos="100000">
                    <a:srgbClr val="000054"/>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nvGrpSpPr>
              <p:cNvPr id="118" name="Group 118"/>
              <p:cNvGrpSpPr/>
              <p:nvPr/>
            </p:nvGrpSpPr>
            <p:grpSpPr>
              <a:xfrm>
                <a:off x="-1" y="0"/>
                <a:ext cx="9140827" cy="1658938"/>
                <a:chOff x="0" y="0"/>
                <a:chExt cx="9140825" cy="1658937"/>
              </a:xfrm>
            </p:grpSpPr>
            <p:sp>
              <p:nvSpPr>
                <p:cNvPr id="103" name="Shape 103"/>
                <p:cNvSpPr/>
                <p:nvPr/>
              </p:nvSpPr>
              <p:spPr>
                <a:xfrm>
                  <a:off x="4522787" y="0"/>
                  <a:ext cx="66676"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21600"/>
                      </a:moveTo>
                      <a:lnTo>
                        <a:pt x="21600" y="21600"/>
                      </a:lnTo>
                      <a:lnTo>
                        <a:pt x="21600" y="0"/>
                      </a:lnTo>
                      <a:lnTo>
                        <a:pt x="0" y="0"/>
                      </a:lnTo>
                      <a:lnTo>
                        <a:pt x="0" y="21600"/>
                      </a:lnTo>
                      <a:lnTo>
                        <a:pt x="9257"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4" name="Shape 104"/>
                <p:cNvSpPr/>
                <p:nvPr/>
              </p:nvSpPr>
              <p:spPr>
                <a:xfrm>
                  <a:off x="3810000" y="0"/>
                  <a:ext cx="246063"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55" y="21600"/>
                      </a:moveTo>
                      <a:lnTo>
                        <a:pt x="21600" y="21600"/>
                      </a:lnTo>
                      <a:lnTo>
                        <a:pt x="5853" y="0"/>
                      </a:lnTo>
                      <a:lnTo>
                        <a:pt x="0" y="0"/>
                      </a:lnTo>
                      <a:lnTo>
                        <a:pt x="15747" y="21600"/>
                      </a:lnTo>
                      <a:lnTo>
                        <a:pt x="1825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5" name="Shape 105"/>
                <p:cNvSpPr/>
                <p:nvPr/>
              </p:nvSpPr>
              <p:spPr>
                <a:xfrm>
                  <a:off x="3122612" y="0"/>
                  <a:ext cx="381001"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73" y="21600"/>
                      </a:moveTo>
                      <a:lnTo>
                        <a:pt x="21600" y="21600"/>
                      </a:lnTo>
                      <a:lnTo>
                        <a:pt x="3254" y="0"/>
                      </a:lnTo>
                      <a:lnTo>
                        <a:pt x="0" y="0"/>
                      </a:lnTo>
                      <a:lnTo>
                        <a:pt x="18346" y="21600"/>
                      </a:lnTo>
                      <a:lnTo>
                        <a:pt x="19973"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6" name="Shape 106"/>
                <p:cNvSpPr/>
                <p:nvPr/>
              </p:nvSpPr>
              <p:spPr>
                <a:xfrm>
                  <a:off x="2466975" y="0"/>
                  <a:ext cx="560388"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95" y="21600"/>
                      </a:moveTo>
                      <a:lnTo>
                        <a:pt x="21600" y="21600"/>
                      </a:lnTo>
                      <a:lnTo>
                        <a:pt x="2516" y="0"/>
                      </a:lnTo>
                      <a:lnTo>
                        <a:pt x="0" y="0"/>
                      </a:lnTo>
                      <a:lnTo>
                        <a:pt x="19084" y="21600"/>
                      </a:lnTo>
                      <a:lnTo>
                        <a:pt x="2049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7" name="Shape 107"/>
                <p:cNvSpPr/>
                <p:nvPr/>
              </p:nvSpPr>
              <p:spPr>
                <a:xfrm>
                  <a:off x="1800225" y="0"/>
                  <a:ext cx="714376"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45" y="21600"/>
                      </a:moveTo>
                      <a:lnTo>
                        <a:pt x="21600" y="21600"/>
                      </a:lnTo>
                      <a:lnTo>
                        <a:pt x="2020" y="0"/>
                      </a:lnTo>
                      <a:lnTo>
                        <a:pt x="0" y="0"/>
                      </a:lnTo>
                      <a:lnTo>
                        <a:pt x="19580" y="21600"/>
                      </a:lnTo>
                      <a:lnTo>
                        <a:pt x="2044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8" name="Shape 108"/>
                <p:cNvSpPr/>
                <p:nvPr/>
              </p:nvSpPr>
              <p:spPr>
                <a:xfrm>
                  <a:off x="1133475" y="0"/>
                  <a:ext cx="857250"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77" y="21600"/>
                      </a:moveTo>
                      <a:lnTo>
                        <a:pt x="21600" y="21600"/>
                      </a:lnTo>
                      <a:lnTo>
                        <a:pt x="1646" y="0"/>
                      </a:lnTo>
                      <a:lnTo>
                        <a:pt x="0" y="0"/>
                      </a:lnTo>
                      <a:lnTo>
                        <a:pt x="19914" y="21600"/>
                      </a:lnTo>
                      <a:lnTo>
                        <a:pt x="20877"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9" name="Shape 109"/>
                <p:cNvSpPr/>
                <p:nvPr/>
              </p:nvSpPr>
              <p:spPr>
                <a:xfrm>
                  <a:off x="485775" y="0"/>
                  <a:ext cx="1019175"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92" y="21600"/>
                      </a:moveTo>
                      <a:lnTo>
                        <a:pt x="21600" y="21600"/>
                      </a:lnTo>
                      <a:lnTo>
                        <a:pt x="1620" y="0"/>
                      </a:lnTo>
                      <a:lnTo>
                        <a:pt x="0" y="0"/>
                      </a:lnTo>
                      <a:lnTo>
                        <a:pt x="20182" y="21600"/>
                      </a:lnTo>
                      <a:lnTo>
                        <a:pt x="20992"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0" name="Shape 110"/>
                <p:cNvSpPr/>
                <p:nvPr/>
              </p:nvSpPr>
              <p:spPr>
                <a:xfrm>
                  <a:off x="0" y="171449"/>
                  <a:ext cx="1000125" cy="1487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75" y="21600"/>
                      </a:moveTo>
                      <a:lnTo>
                        <a:pt x="21600" y="21600"/>
                      </a:lnTo>
                      <a:lnTo>
                        <a:pt x="0" y="0"/>
                      </a:lnTo>
                      <a:lnTo>
                        <a:pt x="0" y="1525"/>
                      </a:lnTo>
                      <a:lnTo>
                        <a:pt x="19949" y="21600"/>
                      </a:lnTo>
                      <a:lnTo>
                        <a:pt x="20775"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1" name="Shape 111"/>
                <p:cNvSpPr/>
                <p:nvPr/>
              </p:nvSpPr>
              <p:spPr>
                <a:xfrm>
                  <a:off x="5065712" y="0"/>
                  <a:ext cx="246063"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508" y="21600"/>
                      </a:moveTo>
                      <a:lnTo>
                        <a:pt x="5853" y="21600"/>
                      </a:lnTo>
                      <a:lnTo>
                        <a:pt x="21600" y="0"/>
                      </a:lnTo>
                      <a:lnTo>
                        <a:pt x="15886" y="0"/>
                      </a:lnTo>
                      <a:lnTo>
                        <a:pt x="0" y="21600"/>
                      </a:lnTo>
                      <a:lnTo>
                        <a:pt x="250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2" name="Shape 112"/>
                <p:cNvSpPr/>
                <p:nvPr/>
              </p:nvSpPr>
              <p:spPr>
                <a:xfrm>
                  <a:off x="5608637" y="0"/>
                  <a:ext cx="381001"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27" y="21600"/>
                      </a:moveTo>
                      <a:lnTo>
                        <a:pt x="3254" y="21600"/>
                      </a:lnTo>
                      <a:lnTo>
                        <a:pt x="21600" y="0"/>
                      </a:lnTo>
                      <a:lnTo>
                        <a:pt x="18346" y="0"/>
                      </a:lnTo>
                      <a:lnTo>
                        <a:pt x="0" y="21600"/>
                      </a:lnTo>
                      <a:lnTo>
                        <a:pt x="1627"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3" name="Shape 113"/>
                <p:cNvSpPr/>
                <p:nvPr/>
              </p:nvSpPr>
              <p:spPr>
                <a:xfrm>
                  <a:off x="6065837" y="0"/>
                  <a:ext cx="569914"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8" y="21600"/>
                      </a:moveTo>
                      <a:lnTo>
                        <a:pt x="2534" y="21600"/>
                      </a:lnTo>
                      <a:lnTo>
                        <a:pt x="21600" y="0"/>
                      </a:lnTo>
                      <a:lnTo>
                        <a:pt x="19126" y="0"/>
                      </a:lnTo>
                      <a:lnTo>
                        <a:pt x="0" y="21600"/>
                      </a:lnTo>
                      <a:lnTo>
                        <a:pt x="144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4" name="Shape 114"/>
                <p:cNvSpPr/>
                <p:nvPr/>
              </p:nvSpPr>
              <p:spPr>
                <a:xfrm>
                  <a:off x="6570662" y="0"/>
                  <a:ext cx="712789"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868" y="21600"/>
                      </a:moveTo>
                      <a:lnTo>
                        <a:pt x="1977" y="21600"/>
                      </a:lnTo>
                      <a:lnTo>
                        <a:pt x="21600" y="0"/>
                      </a:lnTo>
                      <a:lnTo>
                        <a:pt x="19575" y="0"/>
                      </a:lnTo>
                      <a:lnTo>
                        <a:pt x="0" y="21600"/>
                      </a:lnTo>
                      <a:lnTo>
                        <a:pt x="86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5" name="Shape 115"/>
                <p:cNvSpPr/>
                <p:nvPr/>
              </p:nvSpPr>
              <p:spPr>
                <a:xfrm>
                  <a:off x="7112000" y="0"/>
                  <a:ext cx="858838"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21" y="21600"/>
                      </a:moveTo>
                      <a:lnTo>
                        <a:pt x="1683" y="21600"/>
                      </a:lnTo>
                      <a:lnTo>
                        <a:pt x="21600" y="0"/>
                      </a:lnTo>
                      <a:lnTo>
                        <a:pt x="19917" y="0"/>
                      </a:lnTo>
                      <a:lnTo>
                        <a:pt x="0" y="21600"/>
                      </a:lnTo>
                      <a:lnTo>
                        <a:pt x="721"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6" name="Shape 116"/>
                <p:cNvSpPr/>
                <p:nvPr/>
              </p:nvSpPr>
              <p:spPr>
                <a:xfrm>
                  <a:off x="7569200" y="0"/>
                  <a:ext cx="1019175" cy="16589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08" y="21600"/>
                      </a:moveTo>
                      <a:lnTo>
                        <a:pt x="1418" y="21600"/>
                      </a:lnTo>
                      <a:lnTo>
                        <a:pt x="21600" y="0"/>
                      </a:lnTo>
                      <a:lnTo>
                        <a:pt x="19980" y="0"/>
                      </a:lnTo>
                      <a:lnTo>
                        <a:pt x="0" y="21600"/>
                      </a:lnTo>
                      <a:lnTo>
                        <a:pt x="608"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7" name="Shape 117"/>
                <p:cNvSpPr/>
                <p:nvPr/>
              </p:nvSpPr>
              <p:spPr>
                <a:xfrm>
                  <a:off x="8074025" y="76199"/>
                  <a:ext cx="1066801" cy="15827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74" y="21600"/>
                      </a:moveTo>
                      <a:lnTo>
                        <a:pt x="1547" y="21600"/>
                      </a:lnTo>
                      <a:lnTo>
                        <a:pt x="21600" y="1563"/>
                      </a:lnTo>
                      <a:lnTo>
                        <a:pt x="21600" y="0"/>
                      </a:lnTo>
                      <a:lnTo>
                        <a:pt x="0" y="21600"/>
                      </a:lnTo>
                      <a:lnTo>
                        <a:pt x="774" y="21600"/>
                      </a:lnTo>
                      <a:close/>
                    </a:path>
                  </a:pathLst>
                </a:custGeom>
                <a:gradFill flip="none" rotWithShape="1">
                  <a:gsLst>
                    <a:gs pos="0">
                      <a:srgbClr val="000047"/>
                    </a:gs>
                    <a:gs pos="100000">
                      <a:srgbClr val="000066"/>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grpSp>
            <p:nvGrpSpPr>
              <p:cNvPr id="121" name="Group 121"/>
              <p:cNvGrpSpPr/>
              <p:nvPr/>
            </p:nvGrpSpPr>
            <p:grpSpPr>
              <a:xfrm>
                <a:off x="0" y="885824"/>
                <a:ext cx="9140826" cy="773114"/>
                <a:chOff x="0" y="0"/>
                <a:chExt cx="9140825" cy="773112"/>
              </a:xfrm>
            </p:grpSpPr>
            <p:sp>
              <p:nvSpPr>
                <p:cNvPr id="119" name="Shape 119"/>
                <p:cNvSpPr/>
                <p:nvPr/>
              </p:nvSpPr>
              <p:spPr>
                <a:xfrm>
                  <a:off x="0" y="95249"/>
                  <a:ext cx="485776" cy="677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00" y="21600"/>
                      </a:moveTo>
                      <a:lnTo>
                        <a:pt x="21600" y="21600"/>
                      </a:lnTo>
                      <a:lnTo>
                        <a:pt x="0" y="0"/>
                      </a:lnTo>
                      <a:lnTo>
                        <a:pt x="0" y="3346"/>
                      </a:lnTo>
                      <a:lnTo>
                        <a:pt x="17776" y="21600"/>
                      </a:lnTo>
                      <a:lnTo>
                        <a:pt x="19900" y="2160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0" name="Shape 120"/>
                <p:cNvSpPr/>
                <p:nvPr/>
              </p:nvSpPr>
              <p:spPr>
                <a:xfrm>
                  <a:off x="8588375" y="-1"/>
                  <a:ext cx="552451" cy="7731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94" y="21600"/>
                      </a:moveTo>
                      <a:lnTo>
                        <a:pt x="2988" y="21600"/>
                      </a:lnTo>
                      <a:lnTo>
                        <a:pt x="21600" y="3200"/>
                      </a:lnTo>
                      <a:lnTo>
                        <a:pt x="21600" y="0"/>
                      </a:lnTo>
                      <a:lnTo>
                        <a:pt x="0" y="21600"/>
                      </a:lnTo>
                      <a:lnTo>
                        <a:pt x="1494" y="2160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grpSp>
            <p:nvGrpSpPr>
              <p:cNvPr id="131" name="Group 131"/>
              <p:cNvGrpSpPr/>
              <p:nvPr/>
            </p:nvGrpSpPr>
            <p:grpSpPr>
              <a:xfrm>
                <a:off x="419100" y="1649412"/>
                <a:ext cx="8255000" cy="5207001"/>
                <a:chOff x="0" y="0"/>
                <a:chExt cx="8255000" cy="5207000"/>
              </a:xfrm>
            </p:grpSpPr>
            <p:sp>
              <p:nvSpPr>
                <p:cNvPr id="122" name="Shape 122"/>
                <p:cNvSpPr/>
                <p:nvPr/>
              </p:nvSpPr>
              <p:spPr>
                <a:xfrm>
                  <a:off x="4103687" y="0"/>
                  <a:ext cx="66676"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257" y="0"/>
                      </a:moveTo>
                      <a:lnTo>
                        <a:pt x="0" y="0"/>
                      </a:lnTo>
                      <a:lnTo>
                        <a:pt x="0" y="21600"/>
                      </a:lnTo>
                      <a:lnTo>
                        <a:pt x="21600" y="21600"/>
                      </a:lnTo>
                      <a:lnTo>
                        <a:pt x="21600" y="0"/>
                      </a:lnTo>
                      <a:lnTo>
                        <a:pt x="9257"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3" name="Shape 123"/>
                <p:cNvSpPr/>
                <p:nvPr/>
              </p:nvSpPr>
              <p:spPr>
                <a:xfrm>
                  <a:off x="3000374" y="0"/>
                  <a:ext cx="636589"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4" y="0"/>
                      </a:moveTo>
                      <a:lnTo>
                        <a:pt x="19332" y="0"/>
                      </a:lnTo>
                      <a:lnTo>
                        <a:pt x="0" y="21600"/>
                      </a:lnTo>
                      <a:lnTo>
                        <a:pt x="2214" y="21600"/>
                      </a:lnTo>
                      <a:lnTo>
                        <a:pt x="21600" y="0"/>
                      </a:lnTo>
                      <a:lnTo>
                        <a:pt x="20304"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4" name="Shape 124"/>
                <p:cNvSpPr/>
                <p:nvPr/>
              </p:nvSpPr>
              <p:spPr>
                <a:xfrm>
                  <a:off x="2009775" y="0"/>
                  <a:ext cx="1074738"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024" y="0"/>
                      </a:moveTo>
                      <a:lnTo>
                        <a:pt x="20448" y="0"/>
                      </a:lnTo>
                      <a:lnTo>
                        <a:pt x="0" y="21600"/>
                      </a:lnTo>
                      <a:lnTo>
                        <a:pt x="1344" y="21600"/>
                      </a:lnTo>
                      <a:lnTo>
                        <a:pt x="21600" y="0"/>
                      </a:lnTo>
                      <a:lnTo>
                        <a:pt x="21024"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5" name="Shape 125"/>
                <p:cNvSpPr/>
                <p:nvPr/>
              </p:nvSpPr>
              <p:spPr>
                <a:xfrm>
                  <a:off x="971550" y="0"/>
                  <a:ext cx="1636713"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23" y="0"/>
                      </a:moveTo>
                      <a:lnTo>
                        <a:pt x="20741" y="0"/>
                      </a:lnTo>
                      <a:lnTo>
                        <a:pt x="0" y="21600"/>
                      </a:lnTo>
                      <a:lnTo>
                        <a:pt x="880" y="21600"/>
                      </a:lnTo>
                      <a:lnTo>
                        <a:pt x="21600" y="26"/>
                      </a:lnTo>
                      <a:lnTo>
                        <a:pt x="21223"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6" name="Shape 126"/>
                <p:cNvSpPr/>
                <p:nvPr/>
              </p:nvSpPr>
              <p:spPr>
                <a:xfrm>
                  <a:off x="0" y="0"/>
                  <a:ext cx="2093913"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23" y="0"/>
                      </a:moveTo>
                      <a:lnTo>
                        <a:pt x="20929" y="0"/>
                      </a:lnTo>
                      <a:lnTo>
                        <a:pt x="0" y="21600"/>
                      </a:lnTo>
                      <a:lnTo>
                        <a:pt x="688" y="21600"/>
                      </a:lnTo>
                      <a:lnTo>
                        <a:pt x="21600" y="33"/>
                      </a:lnTo>
                      <a:lnTo>
                        <a:pt x="21223"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7" name="Shape 127"/>
                <p:cNvSpPr/>
                <p:nvPr/>
              </p:nvSpPr>
              <p:spPr>
                <a:xfrm>
                  <a:off x="4646612" y="0"/>
                  <a:ext cx="638176"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70" y="0"/>
                      </a:moveTo>
                      <a:lnTo>
                        <a:pt x="0" y="0"/>
                      </a:lnTo>
                      <a:lnTo>
                        <a:pt x="19338" y="21600"/>
                      </a:lnTo>
                      <a:lnTo>
                        <a:pt x="21600" y="21600"/>
                      </a:lnTo>
                      <a:lnTo>
                        <a:pt x="2262" y="0"/>
                      </a:lnTo>
                      <a:lnTo>
                        <a:pt x="970"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8" name="Shape 128"/>
                <p:cNvSpPr/>
                <p:nvPr/>
              </p:nvSpPr>
              <p:spPr>
                <a:xfrm>
                  <a:off x="5189537" y="0"/>
                  <a:ext cx="1074738" cy="5207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76" y="0"/>
                      </a:moveTo>
                      <a:lnTo>
                        <a:pt x="0" y="0"/>
                      </a:lnTo>
                      <a:lnTo>
                        <a:pt x="20480" y="21600"/>
                      </a:lnTo>
                      <a:lnTo>
                        <a:pt x="21600" y="21600"/>
                      </a:lnTo>
                      <a:lnTo>
                        <a:pt x="1152" y="0"/>
                      </a:lnTo>
                      <a:lnTo>
                        <a:pt x="576"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9" name="Shape 129"/>
                <p:cNvSpPr/>
                <p:nvPr/>
              </p:nvSpPr>
              <p:spPr>
                <a:xfrm>
                  <a:off x="5648325" y="0"/>
                  <a:ext cx="1644650"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80" y="0"/>
                      </a:moveTo>
                      <a:lnTo>
                        <a:pt x="0" y="33"/>
                      </a:lnTo>
                      <a:lnTo>
                        <a:pt x="20724" y="21600"/>
                      </a:lnTo>
                      <a:lnTo>
                        <a:pt x="21600" y="21600"/>
                      </a:lnTo>
                      <a:lnTo>
                        <a:pt x="855" y="0"/>
                      </a:lnTo>
                      <a:lnTo>
                        <a:pt x="480"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0" name="Shape 130"/>
                <p:cNvSpPr/>
                <p:nvPr/>
              </p:nvSpPr>
              <p:spPr>
                <a:xfrm>
                  <a:off x="6148387" y="0"/>
                  <a:ext cx="2106613" cy="5207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26" y="0"/>
                      </a:moveTo>
                      <a:lnTo>
                        <a:pt x="0" y="46"/>
                      </a:lnTo>
                      <a:lnTo>
                        <a:pt x="20916" y="21600"/>
                      </a:lnTo>
                      <a:lnTo>
                        <a:pt x="21600" y="21600"/>
                      </a:lnTo>
                      <a:lnTo>
                        <a:pt x="700" y="0"/>
                      </a:lnTo>
                      <a:lnTo>
                        <a:pt x="326"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32" name="Shape 132"/>
              <p:cNvSpPr/>
              <p:nvPr/>
            </p:nvSpPr>
            <p:spPr>
              <a:xfrm>
                <a:off x="0" y="1649412"/>
                <a:ext cx="1990725" cy="41783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290" y="0"/>
                    </a:moveTo>
                    <a:lnTo>
                      <a:pt x="20877" y="0"/>
                    </a:lnTo>
                    <a:lnTo>
                      <a:pt x="0" y="20861"/>
                    </a:lnTo>
                    <a:lnTo>
                      <a:pt x="0" y="21600"/>
                    </a:lnTo>
                    <a:lnTo>
                      <a:pt x="21600" y="57"/>
                    </a:lnTo>
                    <a:lnTo>
                      <a:pt x="21290"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3" name="Shape 133"/>
              <p:cNvSpPr/>
              <p:nvPr/>
            </p:nvSpPr>
            <p:spPr>
              <a:xfrm>
                <a:off x="0" y="1649412"/>
                <a:ext cx="1504950" cy="26606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90" y="0"/>
                    </a:moveTo>
                    <a:lnTo>
                      <a:pt x="20643" y="0"/>
                    </a:lnTo>
                    <a:lnTo>
                      <a:pt x="0" y="20530"/>
                    </a:lnTo>
                    <a:lnTo>
                      <a:pt x="0" y="21600"/>
                    </a:lnTo>
                    <a:lnTo>
                      <a:pt x="21600" y="64"/>
                    </a:lnTo>
                    <a:lnTo>
                      <a:pt x="21190"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4" name="Shape 134"/>
              <p:cNvSpPr/>
              <p:nvPr/>
            </p:nvSpPr>
            <p:spPr>
              <a:xfrm>
                <a:off x="0" y="1649412"/>
                <a:ext cx="998538" cy="1487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10" y="0"/>
                    </a:moveTo>
                    <a:lnTo>
                      <a:pt x="19986" y="0"/>
                    </a:lnTo>
                    <a:lnTo>
                      <a:pt x="0" y="20079"/>
                    </a:lnTo>
                    <a:lnTo>
                      <a:pt x="0" y="21600"/>
                    </a:lnTo>
                    <a:lnTo>
                      <a:pt x="21600" y="92"/>
                    </a:lnTo>
                    <a:lnTo>
                      <a:pt x="20810"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5" name="Shape 135"/>
              <p:cNvSpPr/>
              <p:nvPr/>
            </p:nvSpPr>
            <p:spPr>
              <a:xfrm>
                <a:off x="0" y="1649412"/>
                <a:ext cx="484188" cy="6778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971" y="0"/>
                    </a:moveTo>
                    <a:lnTo>
                      <a:pt x="17847" y="0"/>
                    </a:lnTo>
                    <a:lnTo>
                      <a:pt x="0" y="18261"/>
                    </a:lnTo>
                    <a:lnTo>
                      <a:pt x="0" y="21600"/>
                    </a:lnTo>
                    <a:lnTo>
                      <a:pt x="21600" y="253"/>
                    </a:lnTo>
                    <a:lnTo>
                      <a:pt x="19971"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6" name="Shape 136"/>
              <p:cNvSpPr/>
              <p:nvPr/>
            </p:nvSpPr>
            <p:spPr>
              <a:xfrm>
                <a:off x="7113587" y="1649412"/>
                <a:ext cx="2027238" cy="42640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694" y="0"/>
                    </a:moveTo>
                    <a:lnTo>
                      <a:pt x="288" y="0"/>
                    </a:lnTo>
                    <a:lnTo>
                      <a:pt x="0" y="32"/>
                    </a:lnTo>
                    <a:lnTo>
                      <a:pt x="21600" y="21600"/>
                    </a:lnTo>
                    <a:lnTo>
                      <a:pt x="21600" y="20876"/>
                    </a:lnTo>
                    <a:lnTo>
                      <a:pt x="694" y="0"/>
                    </a:lnTo>
                    <a:close/>
                  </a:path>
                </a:pathLst>
              </a:custGeom>
              <a:gradFill flip="none" rotWithShape="1">
                <a:gsLst>
                  <a:gs pos="0">
                    <a:srgbClr val="000066"/>
                  </a:gs>
                  <a:gs pos="100000">
                    <a:srgbClr val="000047"/>
                  </a:gs>
                </a:gsLst>
                <a:lin ang="162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7" name="Shape 137"/>
              <p:cNvSpPr/>
              <p:nvPr/>
            </p:nvSpPr>
            <p:spPr>
              <a:xfrm>
                <a:off x="7572375" y="1649412"/>
                <a:ext cx="1568450" cy="27463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50" y="0"/>
                    </a:moveTo>
                    <a:lnTo>
                      <a:pt x="0" y="87"/>
                    </a:lnTo>
                    <a:lnTo>
                      <a:pt x="21600" y="21600"/>
                    </a:lnTo>
                    <a:lnTo>
                      <a:pt x="21600" y="20639"/>
                    </a:lnTo>
                    <a:lnTo>
                      <a:pt x="874" y="0"/>
                    </a:lnTo>
                    <a:lnTo>
                      <a:pt x="350"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8" name="Shape 138"/>
              <p:cNvSpPr/>
              <p:nvPr/>
            </p:nvSpPr>
            <p:spPr>
              <a:xfrm>
                <a:off x="8077200" y="1649412"/>
                <a:ext cx="1063625" cy="15827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09" y="0"/>
                    </a:moveTo>
                    <a:lnTo>
                      <a:pt x="0" y="87"/>
                    </a:lnTo>
                    <a:lnTo>
                      <a:pt x="21600" y="21600"/>
                    </a:lnTo>
                    <a:lnTo>
                      <a:pt x="21600" y="20040"/>
                    </a:lnTo>
                    <a:lnTo>
                      <a:pt x="1483" y="0"/>
                    </a:lnTo>
                    <a:lnTo>
                      <a:pt x="709"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9" name="Shape 139"/>
              <p:cNvSpPr/>
              <p:nvPr/>
            </p:nvSpPr>
            <p:spPr>
              <a:xfrm>
                <a:off x="8591550" y="1649412"/>
                <a:ext cx="549275" cy="7731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73" y="0"/>
                    </a:moveTo>
                    <a:lnTo>
                      <a:pt x="0" y="310"/>
                    </a:lnTo>
                    <a:lnTo>
                      <a:pt x="21600" y="21600"/>
                    </a:lnTo>
                    <a:lnTo>
                      <a:pt x="21600" y="18407"/>
                    </a:lnTo>
                    <a:lnTo>
                      <a:pt x="2872" y="0"/>
                    </a:lnTo>
                    <a:lnTo>
                      <a:pt x="1373" y="0"/>
                    </a:lnTo>
                    <a:close/>
                  </a:path>
                </a:pathLst>
              </a:custGeom>
              <a:solidFill>
                <a:srgbClr val="00004E"/>
              </a:soli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grpSp>
      <p:grpSp>
        <p:nvGrpSpPr>
          <p:cNvPr id="147" name="Group 147"/>
          <p:cNvGrpSpPr/>
          <p:nvPr/>
        </p:nvGrpSpPr>
        <p:grpSpPr>
          <a:xfrm>
            <a:off x="7543800" y="0"/>
            <a:ext cx="1676400" cy="6934200"/>
            <a:chOff x="0" y="0"/>
            <a:chExt cx="1676400" cy="6934200"/>
          </a:xfrm>
        </p:grpSpPr>
        <p:pic>
          <p:nvPicPr>
            <p:cNvPr id="142" name="MPj04009510000[1].jpg" descr="MPj04009510000[1]"/>
            <p:cNvPicPr/>
            <p:nvPr/>
          </p:nvPicPr>
          <p:blipFill>
            <a:blip r:embed="rId2">
              <a:extLst/>
            </a:blip>
            <a:stretch>
              <a:fillRect/>
            </a:stretch>
          </p:blipFill>
          <p:spPr>
            <a:xfrm>
              <a:off x="0" y="4038600"/>
              <a:ext cx="1676400" cy="1117600"/>
            </a:xfrm>
            <a:prstGeom prst="rect">
              <a:avLst/>
            </a:prstGeom>
            <a:ln w="12700" cap="flat">
              <a:noFill/>
              <a:miter lim="400000"/>
            </a:ln>
            <a:effectLst/>
          </p:spPr>
        </p:pic>
        <p:pic>
          <p:nvPicPr>
            <p:cNvPr id="143" name="MPj04228510000[1].jpg" descr="MPj04228510000[1]"/>
            <p:cNvPicPr/>
            <p:nvPr/>
          </p:nvPicPr>
          <p:blipFill>
            <a:blip r:embed="rId3">
              <a:extLst/>
            </a:blip>
            <a:stretch>
              <a:fillRect/>
            </a:stretch>
          </p:blipFill>
          <p:spPr>
            <a:xfrm>
              <a:off x="76200" y="1676400"/>
              <a:ext cx="1600200" cy="1065213"/>
            </a:xfrm>
            <a:prstGeom prst="rect">
              <a:avLst/>
            </a:prstGeom>
            <a:ln w="12700" cap="flat">
              <a:noFill/>
              <a:miter lim="400000"/>
            </a:ln>
            <a:effectLst/>
          </p:spPr>
        </p:pic>
        <p:pic>
          <p:nvPicPr>
            <p:cNvPr id="144" name="MPj04221080000[1].jpg" descr="MPj04221080000[1]"/>
            <p:cNvPicPr/>
            <p:nvPr/>
          </p:nvPicPr>
          <p:blipFill>
            <a:blip r:embed="rId4">
              <a:extLst/>
            </a:blip>
            <a:stretch>
              <a:fillRect/>
            </a:stretch>
          </p:blipFill>
          <p:spPr>
            <a:xfrm>
              <a:off x="463550" y="5181600"/>
              <a:ext cx="1212850" cy="1752600"/>
            </a:xfrm>
            <a:prstGeom prst="rect">
              <a:avLst/>
            </a:prstGeom>
            <a:ln w="12700" cap="flat">
              <a:noFill/>
              <a:miter lim="400000"/>
            </a:ln>
            <a:effectLst/>
          </p:spPr>
        </p:pic>
        <p:pic>
          <p:nvPicPr>
            <p:cNvPr id="145" name="MPj04225800000[1].jpg" descr="MPj04225800000[1]"/>
            <p:cNvPicPr/>
            <p:nvPr/>
          </p:nvPicPr>
          <p:blipFill>
            <a:blip r:embed="rId5">
              <a:extLst/>
            </a:blip>
            <a:stretch>
              <a:fillRect/>
            </a:stretch>
          </p:blipFill>
          <p:spPr>
            <a:xfrm>
              <a:off x="561975" y="0"/>
              <a:ext cx="1114425" cy="1676400"/>
            </a:xfrm>
            <a:prstGeom prst="rect">
              <a:avLst/>
            </a:prstGeom>
            <a:ln w="12700" cap="flat">
              <a:noFill/>
              <a:miter lim="400000"/>
            </a:ln>
            <a:effectLst/>
          </p:spPr>
        </p:pic>
        <p:pic>
          <p:nvPicPr>
            <p:cNvPr id="146" name="MPj04016190000[1].jpg" descr="MPj04016190000[1]"/>
            <p:cNvPicPr/>
            <p:nvPr/>
          </p:nvPicPr>
          <p:blipFill>
            <a:blip r:embed="rId6">
              <a:extLst/>
            </a:blip>
            <a:stretch>
              <a:fillRect/>
            </a:stretch>
          </p:blipFill>
          <p:spPr>
            <a:xfrm>
              <a:off x="812800" y="2743200"/>
              <a:ext cx="863600" cy="1295400"/>
            </a:xfrm>
            <a:prstGeom prst="rect">
              <a:avLst/>
            </a:prstGeom>
            <a:ln w="12700" cap="flat">
              <a:noFill/>
              <a:miter lim="400000"/>
            </a:ln>
            <a:effectLst/>
          </p:spPr>
        </p:pic>
      </p:grpSp>
      <p:sp>
        <p:nvSpPr>
          <p:cNvPr id="148" name="Shape 148"/>
          <p:cNvSpPr/>
          <p:nvPr>
            <p:ph type="sldNum" sz="quarter" idx="2"/>
          </p:nvPr>
        </p:nvSpPr>
        <p:spPr>
          <a:xfrm>
            <a:off x="6553200" y="6242050"/>
            <a:ext cx="2130425" cy="243840"/>
          </a:xfrm>
          <a:prstGeom prst="rect">
            <a:avLst/>
          </a:prstGeom>
        </p:spPr>
        <p:txBody>
          <a:bodyPr/>
          <a:lstStyle>
            <a:lvl1pPr>
              <a:defRPr sz="10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solidFill>
                  <a:srgbClr val="000000"/>
                </a:solidFill>
                <a:latin typeface="Arial"/>
                <a:ea typeface="Arial"/>
                <a:cs typeface="Arial"/>
                <a:sym typeface="Aria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2" name="MPj04088840000[1].jpg" descr="MPj04088840000[1]"/>
          <p:cNvPicPr/>
          <p:nvPr/>
        </p:nvPicPr>
        <p:blipFill>
          <a:blip r:embed="rId2">
            <a:extLst/>
          </a:blip>
          <a:stretch>
            <a:fillRect/>
          </a:stretch>
        </p:blipFill>
        <p:spPr>
          <a:xfrm>
            <a:off x="381000" y="152400"/>
            <a:ext cx="6553200" cy="6553200"/>
          </a:xfrm>
          <a:prstGeom prst="rect">
            <a:avLst/>
          </a:prstGeom>
          <a:ln w="12700">
            <a:miter lim="400000"/>
          </a:ln>
        </p:spPr>
      </p:pic>
      <p:sp>
        <p:nvSpPr>
          <p:cNvPr id="153" name="Shape 153"/>
          <p:cNvSpPr/>
          <p:nvPr>
            <p:ph type="title" idx="4294967295"/>
          </p:nvPr>
        </p:nvSpPr>
        <p:spPr>
          <a:xfrm>
            <a:off x="2514600" y="990600"/>
            <a:ext cx="4800600" cy="762000"/>
          </a:xfrm>
          <a:prstGeom prst="rect">
            <a:avLst/>
          </a:prstGeom>
        </p:spPr>
        <p:txBody>
          <a:bodyPr lIns="0" tIns="0" rIns="0" bIns="0" anchor="b">
            <a:normAutofit fontScale="100000" lnSpcReduction="0"/>
          </a:bodyPr>
          <a:lstStyle>
            <a:lvl1pPr defTabSz="740663">
              <a:defRPr sz="3888">
                <a:solidFill>
                  <a:srgbClr val="000066"/>
                </a:solidFill>
                <a:effectLst>
                  <a:outerShdw sx="100000" sy="100000" kx="0" ky="0" algn="b" rotWithShape="0" blurRad="10287" dist="20574"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3888">
                <a:solidFill>
                  <a:srgbClr val="000066"/>
                </a:solidFill>
                <a:effectLst>
                  <a:outerShdw sx="100000" sy="100000" kx="0" ky="0" algn="b" rotWithShape="0" blurRad="10287" dist="20574" dir="2700000">
                    <a:srgbClr val="000000"/>
                  </a:outerShdw>
                </a:effectLst>
              </a:rPr>
              <a:t>Influences on Income</a:t>
            </a:r>
          </a:p>
        </p:txBody>
      </p:sp>
      <p:sp>
        <p:nvSpPr>
          <p:cNvPr id="154" name="Shape 154"/>
          <p:cNvSpPr/>
          <p:nvPr>
            <p:ph type="body" idx="4294967295"/>
          </p:nvPr>
        </p:nvSpPr>
        <p:spPr>
          <a:xfrm>
            <a:off x="838200" y="5257800"/>
            <a:ext cx="3505200" cy="1752600"/>
          </a:xfrm>
          <a:prstGeom prst="rect">
            <a:avLst/>
          </a:prstGeom>
        </p:spPr>
        <p:txBody>
          <a:bodyPr lIns="0" tIns="0" rIns="0" bIns="0">
            <a:normAutofit fontScale="100000" lnSpcReduction="0"/>
          </a:bodyPr>
          <a:lstStyle/>
          <a:p>
            <a:pPr lvl="0" marL="0" indent="0" algn="ctr">
              <a:buClr>
                <a:srgbClr val="B2B8C8"/>
              </a:buClr>
              <a:buSzTx/>
              <a:buFont typeface="Wingdings"/>
              <a:buNone/>
              <a:defRPr sz="2800">
                <a:solidFill>
                  <a:srgbClr val="000066"/>
                </a:solidFill>
                <a:effectLst>
                  <a:outerShdw sx="100000" sy="100000" kx="0" ky="0" algn="b" rotWithShape="0" blurRad="12700" dist="25400" dir="2700000">
                    <a:srgbClr val="000000"/>
                  </a:outerShdw>
                </a:effectLst>
                <a:latin typeface="Maiandra GD"/>
                <a:ea typeface="Maiandra GD"/>
                <a:cs typeface="Maiandra GD"/>
                <a:sym typeface="Maiandra GD"/>
              </a:defRPr>
            </a:p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idx="4294967295"/>
          </p:nvPr>
        </p:nvSpPr>
        <p:spPr>
          <a:xfrm>
            <a:off x="228600" y="273049"/>
            <a:ext cx="7469188" cy="1143002"/>
          </a:xfrm>
          <a:prstGeom prst="rect">
            <a:avLst/>
          </a:prstGeom>
        </p:spPr>
        <p:txBody>
          <a:bodyPr lIns="0" tIns="0" rIns="0" bIns="0">
            <a:normAutofit fontScale="100000" lnSpcReduction="0"/>
          </a:bodyPr>
          <a:lstStyle>
            <a:lvl1pPr>
              <a:defRPr>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4400">
                <a:solidFill>
                  <a:srgbClr val="B2B8C8"/>
                </a:solidFill>
                <a:effectLst>
                  <a:outerShdw sx="100000" sy="100000" kx="0" ky="0" algn="b" rotWithShape="0" blurRad="12700" dist="25400" dir="2700000">
                    <a:srgbClr val="000000"/>
                  </a:outerShdw>
                </a:effectLst>
              </a:rPr>
              <a:t>Brainstorm</a:t>
            </a:r>
          </a:p>
        </p:txBody>
      </p:sp>
      <p:sp>
        <p:nvSpPr>
          <p:cNvPr id="157" name="Shape 157"/>
          <p:cNvSpPr/>
          <p:nvPr>
            <p:ph type="body" idx="4294967295"/>
          </p:nvPr>
        </p:nvSpPr>
        <p:spPr>
          <a:xfrm>
            <a:off x="1090612" y="1673225"/>
            <a:ext cx="6103938" cy="4089400"/>
          </a:xfrm>
          <a:prstGeom prst="rect">
            <a:avLst/>
          </a:prstGeom>
        </p:spPr>
        <p:txBody>
          <a:bodyPr lIns="0" tIns="0" rIns="0" bIns="0">
            <a:normAutofit fontScale="100000" lnSpcReduction="0"/>
          </a:bodyPr>
          <a:lstStyle>
            <a:lvl1pPr>
              <a:buClr>
                <a:srgbClr val="B2B8C8"/>
              </a:buClr>
              <a:buSzTx/>
              <a:buFont typeface="Wingdings"/>
              <a:buNone/>
              <a:defRPr>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3200">
                <a:solidFill>
                  <a:srgbClr val="FFFFFF"/>
                </a:solidFill>
                <a:effectLst>
                  <a:outerShdw sx="100000" sy="100000" kx="0" ky="0" algn="b" rotWithShape="0" blurRad="12700" dist="25400" dir="2700000">
                    <a:srgbClr val="000000"/>
                  </a:outerShdw>
                </a:effectLst>
              </a:rPr>
              <a:t>Use a “spider map” to see how many sources of income you can think of.</a:t>
            </a:r>
          </a:p>
        </p:txBody>
      </p:sp>
      <p:grpSp>
        <p:nvGrpSpPr>
          <p:cNvPr id="160" name="Group 160"/>
          <p:cNvGrpSpPr/>
          <p:nvPr/>
        </p:nvGrpSpPr>
        <p:grpSpPr>
          <a:xfrm>
            <a:off x="3657600" y="4038600"/>
            <a:ext cx="1371600" cy="1371600"/>
            <a:chOff x="0" y="0"/>
            <a:chExt cx="1371600" cy="1371600"/>
          </a:xfrm>
        </p:grpSpPr>
        <p:sp>
          <p:nvSpPr>
            <p:cNvPr id="158" name="Shape 158"/>
            <p:cNvSpPr/>
            <p:nvPr/>
          </p:nvSpPr>
          <p:spPr>
            <a:xfrm>
              <a:off x="0" y="0"/>
              <a:ext cx="1371600" cy="137160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99CCFF"/>
            </a:solidFill>
            <a:ln w="25400" cap="flat">
              <a:solidFill>
                <a:srgbClr val="FFFFFF"/>
              </a:solidFill>
              <a:prstDash val="solid"/>
              <a:round/>
            </a:ln>
            <a:effectLst/>
          </p:spPr>
          <p:txBody>
            <a:bodyPr wrap="square" lIns="0" tIns="0" rIns="0" bIns="0" numCol="1" anchor="ctr">
              <a:noAutofit/>
            </a:bodyPr>
            <a:lstStyle/>
            <a:p>
              <a:pPr lvl="0" algn="ctr">
                <a:defRPr sz="2000">
                  <a:latin typeface="Arial Narrow"/>
                  <a:ea typeface="Arial Narrow"/>
                  <a:cs typeface="Arial Narrow"/>
                  <a:sym typeface="Arial Narrow"/>
                </a:defRPr>
              </a:pPr>
            </a:p>
          </p:txBody>
        </p:sp>
        <p:sp>
          <p:nvSpPr>
            <p:cNvPr id="159" name="Shape 159"/>
            <p:cNvSpPr/>
            <p:nvPr/>
          </p:nvSpPr>
          <p:spPr>
            <a:xfrm>
              <a:off x="106878" y="347979"/>
              <a:ext cx="1157844" cy="675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defRPr>
                  <a:solidFill>
                    <a:srgbClr val="000000"/>
                  </a:solidFill>
                </a:defRPr>
              </a:pPr>
              <a:r>
                <a:rPr sz="2000">
                  <a:solidFill>
                    <a:srgbClr val="000066"/>
                  </a:solidFill>
                  <a:latin typeface="Arial Narrow"/>
                  <a:ea typeface="Arial Narrow"/>
                  <a:cs typeface="Arial Narrow"/>
                  <a:sym typeface="Arial Narrow"/>
                </a:rPr>
                <a:t>Sources of</a:t>
              </a:r>
              <a:endParaRPr sz="2000">
                <a:solidFill>
                  <a:srgbClr val="FFFFFF"/>
                </a:solidFill>
                <a:latin typeface="Arial Narrow"/>
                <a:ea typeface="Arial Narrow"/>
                <a:cs typeface="Arial Narrow"/>
                <a:sym typeface="Arial Narrow"/>
              </a:endParaRPr>
            </a:p>
            <a:p>
              <a:pPr lvl="0" algn="ctr">
                <a:defRPr>
                  <a:solidFill>
                    <a:srgbClr val="000000"/>
                  </a:solidFill>
                </a:defRPr>
              </a:pPr>
              <a:r>
                <a:rPr sz="2000">
                  <a:solidFill>
                    <a:srgbClr val="000066"/>
                  </a:solidFill>
                  <a:latin typeface="Arial Narrow"/>
                  <a:ea typeface="Arial Narrow"/>
                  <a:cs typeface="Arial Narrow"/>
                  <a:sym typeface="Arial Narrow"/>
                </a:rPr>
                <a:t>Income</a:t>
              </a:r>
            </a:p>
          </p:txBody>
        </p:sp>
      </p:grpSp>
      <p:sp>
        <p:nvSpPr>
          <p:cNvPr id="161" name="Shape 161"/>
          <p:cNvSpPr/>
          <p:nvPr/>
        </p:nvSpPr>
        <p:spPr>
          <a:xfrm flipV="1">
            <a:off x="4648200" y="3352799"/>
            <a:ext cx="914401" cy="762001"/>
          </a:xfrm>
          <a:prstGeom prst="line">
            <a:avLst/>
          </a:prstGeom>
          <a:ln w="25400">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2" name="Shape 162"/>
          <p:cNvSpPr/>
          <p:nvPr/>
        </p:nvSpPr>
        <p:spPr>
          <a:xfrm>
            <a:off x="5029200" y="4648200"/>
            <a:ext cx="1981200" cy="0"/>
          </a:xfrm>
          <a:prstGeom prst="line">
            <a:avLst/>
          </a:prstGeom>
          <a:ln w="25400">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3" name="Shape 163"/>
          <p:cNvSpPr/>
          <p:nvPr/>
        </p:nvSpPr>
        <p:spPr>
          <a:xfrm>
            <a:off x="4648200" y="5334000"/>
            <a:ext cx="1066801" cy="762001"/>
          </a:xfrm>
          <a:prstGeom prst="line">
            <a:avLst/>
          </a:prstGeom>
          <a:ln w="25400">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4" name="Shape 164"/>
          <p:cNvSpPr/>
          <p:nvPr/>
        </p:nvSpPr>
        <p:spPr>
          <a:xfrm flipH="1">
            <a:off x="1371599" y="4648200"/>
            <a:ext cx="2286002" cy="0"/>
          </a:xfrm>
          <a:prstGeom prst="line">
            <a:avLst/>
          </a:prstGeom>
          <a:ln w="25400">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5" name="Shape 165"/>
          <p:cNvSpPr/>
          <p:nvPr/>
        </p:nvSpPr>
        <p:spPr>
          <a:xfrm>
            <a:off x="2743200" y="3352800"/>
            <a:ext cx="1219201" cy="838200"/>
          </a:xfrm>
          <a:prstGeom prst="line">
            <a:avLst/>
          </a:prstGeom>
          <a:ln w="25400">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6" name="Shape 166"/>
          <p:cNvSpPr/>
          <p:nvPr/>
        </p:nvSpPr>
        <p:spPr>
          <a:xfrm flipH="1">
            <a:off x="2895599" y="5257800"/>
            <a:ext cx="1066801" cy="838200"/>
          </a:xfrm>
          <a:prstGeom prst="line">
            <a:avLst/>
          </a:prstGeom>
          <a:ln w="25400">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7" name="Shape 167"/>
          <p:cNvSpPr/>
          <p:nvPr/>
        </p:nvSpPr>
        <p:spPr>
          <a:xfrm>
            <a:off x="4953000" y="5029200"/>
            <a:ext cx="1905001" cy="511176"/>
          </a:xfrm>
          <a:prstGeom prst="line">
            <a:avLst/>
          </a:prstGeom>
          <a:ln w="28575">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8" name="Shape 168"/>
          <p:cNvSpPr/>
          <p:nvPr/>
        </p:nvSpPr>
        <p:spPr>
          <a:xfrm>
            <a:off x="4267200" y="5410200"/>
            <a:ext cx="0" cy="838200"/>
          </a:xfrm>
          <a:prstGeom prst="line">
            <a:avLst/>
          </a:prstGeom>
          <a:ln w="28575">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sp>
        <p:nvSpPr>
          <p:cNvPr id="169" name="Shape 169"/>
          <p:cNvSpPr/>
          <p:nvPr/>
        </p:nvSpPr>
        <p:spPr>
          <a:xfrm flipH="1">
            <a:off x="2057400" y="4960937"/>
            <a:ext cx="1676400" cy="449263"/>
          </a:xfrm>
          <a:prstGeom prst="line">
            <a:avLst/>
          </a:prstGeom>
          <a:ln w="28575">
            <a:solidFill>
              <a:srgbClr val="FFFFFF"/>
            </a:solidFill>
            <a:round/>
          </a:ln>
        </p:spPr>
        <p:txBody>
          <a:bodyPr lIns="0" tIns="0" rIns="0" bIns="0"/>
          <a:lstStyle/>
          <a:p>
            <a:pPr lvl="0" defTabSz="457200">
              <a:defRPr sz="1200">
                <a:solidFill>
                  <a:srgbClr val="000000"/>
                </a:solidFill>
                <a:latin typeface="+mj-lt"/>
                <a:ea typeface="+mj-ea"/>
                <a:cs typeface="+mj-cs"/>
                <a:sym typeface="Helvetica"/>
              </a:defRPr>
            </a:pPr>
          </a:p>
        </p:txBody>
      </p:sp>
      <p:grpSp>
        <p:nvGrpSpPr>
          <p:cNvPr id="175" name="Group 175"/>
          <p:cNvGrpSpPr/>
          <p:nvPr/>
        </p:nvGrpSpPr>
        <p:grpSpPr>
          <a:xfrm>
            <a:off x="7543800" y="0"/>
            <a:ext cx="1676400" cy="6934200"/>
            <a:chOff x="0" y="0"/>
            <a:chExt cx="1676400" cy="6934200"/>
          </a:xfrm>
        </p:grpSpPr>
        <p:pic>
          <p:nvPicPr>
            <p:cNvPr id="170" name="MPj04009510000[1].jpg" descr="MPj04009510000[1]"/>
            <p:cNvPicPr/>
            <p:nvPr/>
          </p:nvPicPr>
          <p:blipFill>
            <a:blip r:embed="rId2">
              <a:extLst/>
            </a:blip>
            <a:stretch>
              <a:fillRect/>
            </a:stretch>
          </p:blipFill>
          <p:spPr>
            <a:xfrm>
              <a:off x="0" y="4038600"/>
              <a:ext cx="1676400" cy="1117600"/>
            </a:xfrm>
            <a:prstGeom prst="rect">
              <a:avLst/>
            </a:prstGeom>
            <a:ln w="12700" cap="flat">
              <a:noFill/>
              <a:miter lim="400000"/>
            </a:ln>
            <a:effectLst/>
          </p:spPr>
        </p:pic>
        <p:pic>
          <p:nvPicPr>
            <p:cNvPr id="171" name="MPj04228510000[1].jpg" descr="MPj04228510000[1]"/>
            <p:cNvPicPr/>
            <p:nvPr/>
          </p:nvPicPr>
          <p:blipFill>
            <a:blip r:embed="rId3">
              <a:extLst/>
            </a:blip>
            <a:stretch>
              <a:fillRect/>
            </a:stretch>
          </p:blipFill>
          <p:spPr>
            <a:xfrm>
              <a:off x="76200" y="1676400"/>
              <a:ext cx="1600200" cy="1065213"/>
            </a:xfrm>
            <a:prstGeom prst="rect">
              <a:avLst/>
            </a:prstGeom>
            <a:ln w="12700" cap="flat">
              <a:noFill/>
              <a:miter lim="400000"/>
            </a:ln>
            <a:effectLst/>
          </p:spPr>
        </p:pic>
        <p:pic>
          <p:nvPicPr>
            <p:cNvPr id="172" name="MPj04221080000[1].jpg" descr="MPj04221080000[1]"/>
            <p:cNvPicPr/>
            <p:nvPr/>
          </p:nvPicPr>
          <p:blipFill>
            <a:blip r:embed="rId4">
              <a:extLst/>
            </a:blip>
            <a:stretch>
              <a:fillRect/>
            </a:stretch>
          </p:blipFill>
          <p:spPr>
            <a:xfrm>
              <a:off x="463550" y="5181600"/>
              <a:ext cx="1212850" cy="1752600"/>
            </a:xfrm>
            <a:prstGeom prst="rect">
              <a:avLst/>
            </a:prstGeom>
            <a:ln w="12700" cap="flat">
              <a:noFill/>
              <a:miter lim="400000"/>
            </a:ln>
            <a:effectLst/>
          </p:spPr>
        </p:pic>
        <p:pic>
          <p:nvPicPr>
            <p:cNvPr id="173" name="MPj04225800000[1].jpg" descr="MPj04225800000[1]"/>
            <p:cNvPicPr/>
            <p:nvPr/>
          </p:nvPicPr>
          <p:blipFill>
            <a:blip r:embed="rId5">
              <a:extLst/>
            </a:blip>
            <a:stretch>
              <a:fillRect/>
            </a:stretch>
          </p:blipFill>
          <p:spPr>
            <a:xfrm>
              <a:off x="561975" y="0"/>
              <a:ext cx="1114425" cy="1676400"/>
            </a:xfrm>
            <a:prstGeom prst="rect">
              <a:avLst/>
            </a:prstGeom>
            <a:ln w="12700" cap="flat">
              <a:noFill/>
              <a:miter lim="400000"/>
            </a:ln>
            <a:effectLst/>
          </p:spPr>
        </p:pic>
        <p:pic>
          <p:nvPicPr>
            <p:cNvPr id="174" name="MPj04016190000[1].jpg" descr="MPj04016190000[1]"/>
            <p:cNvPicPr/>
            <p:nvPr/>
          </p:nvPicPr>
          <p:blipFill>
            <a:blip r:embed="rId6">
              <a:extLst/>
            </a:blip>
            <a:stretch>
              <a:fillRect/>
            </a:stretch>
          </p:blipFill>
          <p:spPr>
            <a:xfrm>
              <a:off x="812800" y="2743200"/>
              <a:ext cx="863600" cy="1295400"/>
            </a:xfrm>
            <a:prstGeom prst="rect">
              <a:avLst/>
            </a:prstGeom>
            <a:ln w="12700" cap="flat">
              <a:noFill/>
              <a:miter lim="400000"/>
            </a:ln>
            <a:effectLst/>
          </p:spPr>
        </p:pic>
      </p:gr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idx="4294967295"/>
          </p:nvPr>
        </p:nvSpPr>
        <p:spPr>
          <a:xfrm>
            <a:off x="228600" y="273049"/>
            <a:ext cx="7469188" cy="1143002"/>
          </a:xfrm>
          <a:prstGeom prst="rect">
            <a:avLst/>
          </a:prstGeom>
        </p:spPr>
        <p:txBody>
          <a:bodyPr lIns="0" tIns="0" rIns="0" bIns="0">
            <a:normAutofit fontScale="100000" lnSpcReduction="0"/>
          </a:bodyPr>
          <a:lstStyle>
            <a:lvl1pPr>
              <a:defRPr>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4400">
                <a:solidFill>
                  <a:srgbClr val="B2B8C8"/>
                </a:solidFill>
                <a:effectLst>
                  <a:outerShdw sx="100000" sy="100000" kx="0" ky="0" algn="b" rotWithShape="0" blurRad="12700" dist="25400" dir="2700000">
                    <a:srgbClr val="000000"/>
                  </a:outerShdw>
                </a:effectLst>
              </a:rPr>
              <a:t>Sources of Income</a:t>
            </a:r>
          </a:p>
        </p:txBody>
      </p:sp>
      <p:sp>
        <p:nvSpPr>
          <p:cNvPr id="178" name="Shape 178"/>
          <p:cNvSpPr/>
          <p:nvPr>
            <p:ph type="body" idx="4294967295"/>
          </p:nvPr>
        </p:nvSpPr>
        <p:spPr>
          <a:xfrm>
            <a:off x="1447800" y="1598612"/>
            <a:ext cx="6400800" cy="4497389"/>
          </a:xfrm>
          <a:prstGeom prst="rect">
            <a:avLst/>
          </a:prstGeom>
        </p:spPr>
        <p:txBody>
          <a:bodyPr lIns="0" tIns="0" rIns="0" bIns="0">
            <a:normAutofit fontScale="100000" lnSpcReduction="0"/>
          </a:bodyPr>
          <a:lstStyle/>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Wages and Salaries/Allowances</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Investment Income</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Self-employment</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Inheritance</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Gifts</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Awards</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Lottery!</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idx="4294967295"/>
          </p:nvPr>
        </p:nvSpPr>
        <p:spPr>
          <a:xfrm>
            <a:off x="228600" y="273049"/>
            <a:ext cx="7469188" cy="1143002"/>
          </a:xfrm>
          <a:prstGeom prst="rect">
            <a:avLst/>
          </a:prstGeom>
        </p:spPr>
        <p:txBody>
          <a:bodyPr lIns="0" tIns="0" rIns="0" bIns="0">
            <a:normAutofit fontScale="100000" lnSpcReduction="0"/>
          </a:bodyPr>
          <a:lstStyle/>
          <a:p>
            <a:pPr lvl="0">
              <a:defRPr>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defRPr>
            </a:pPr>
          </a:p>
        </p:txBody>
      </p:sp>
      <p:sp>
        <p:nvSpPr>
          <p:cNvPr id="181" name="Shape 181"/>
          <p:cNvSpPr/>
          <p:nvPr>
            <p:ph type="body" idx="4294967295"/>
          </p:nvPr>
        </p:nvSpPr>
        <p:spPr>
          <a:xfrm>
            <a:off x="228600" y="1598612"/>
            <a:ext cx="7164388" cy="4497389"/>
          </a:xfrm>
          <a:prstGeom prst="rect">
            <a:avLst/>
          </a:prstGeom>
        </p:spPr>
        <p:txBody>
          <a:bodyPr lIns="0" tIns="0" rIns="0" bIns="0">
            <a:normAutofit fontScale="100000" lnSpcReduction="0"/>
          </a:bodyPr>
          <a:lstStyle>
            <a:lvl1pPr marL="385762" indent="-385762">
              <a:spcBef>
                <a:spcPts val="800"/>
              </a:spcBef>
              <a:buClr>
                <a:srgbClr val="B2B8C8"/>
              </a:buClr>
              <a:buSzPct val="115000"/>
              <a:buFont typeface="Wingdings"/>
              <a:buChar char="▪"/>
              <a:defRPr sz="36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defRPr>
            </a:lvl1pPr>
            <a:lvl2pPr>
              <a:buFont typeface="Wingdings"/>
              <a:buChar char="▪"/>
              <a:defRPr>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defRPr>
            </a:lvl2pPr>
          </a:lstStyle>
          <a:p>
            <a:pPr lvl="0">
              <a:defRPr sz="1800">
                <a:solidFill>
                  <a:srgbClr val="000000"/>
                </a:solidFill>
                <a:effectLst/>
              </a:defRPr>
            </a:pPr>
            <a:r>
              <a:rPr sz="3600">
                <a:solidFill>
                  <a:srgbClr val="FFFFFF"/>
                </a:solidFill>
                <a:effectLst>
                  <a:outerShdw sx="100000" sy="100000" kx="0" ky="0" algn="b" rotWithShape="0" blurRad="12700" dist="25400" dir="2700000">
                    <a:srgbClr val="000000"/>
                  </a:outerShdw>
                </a:effectLst>
              </a:rPr>
              <a:t>Employee benefits –</a:t>
            </a:r>
            <a:endParaRPr sz="3600">
              <a:solidFill>
                <a:srgbClr val="FFFFFF"/>
              </a:solidFill>
              <a:effectLst>
                <a:outerShdw sx="100000" sy="100000" kx="0" ky="0" algn="b" rotWithShape="0" blurRad="12700" dist="25400" dir="2700000">
                  <a:srgbClr val="000000"/>
                </a:outerShdw>
              </a:effectLst>
            </a:endParaRPr>
          </a:p>
          <a:p>
            <a:pPr lvl="1">
              <a:defRPr sz="1800">
                <a:solidFill>
                  <a:srgbClr val="000000"/>
                </a:solidFill>
                <a:effectLst/>
              </a:defRPr>
            </a:pPr>
            <a:r>
              <a:rPr sz="3200">
                <a:solidFill>
                  <a:srgbClr val="FFFFFF"/>
                </a:solidFill>
                <a:effectLst>
                  <a:outerShdw sx="100000" sy="100000" kx="0" ky="0" algn="b" rotWithShape="0" blurRad="12700" dist="25400" dir="2700000">
                    <a:srgbClr val="000000"/>
                  </a:outerShdw>
                </a:effectLst>
              </a:rPr>
              <a:t>The benefits offered and paid in part by employers.</a:t>
            </a:r>
          </a:p>
        </p:txBody>
      </p:sp>
      <p:pic>
        <p:nvPicPr>
          <p:cNvPr id="182" name="MC900060028[1].pdf" descr="MC900060028[1]"/>
          <p:cNvPicPr/>
          <p:nvPr/>
        </p:nvPicPr>
        <p:blipFill>
          <a:blip r:embed="rId2">
            <a:extLst/>
          </a:blip>
          <a:stretch>
            <a:fillRect/>
          </a:stretch>
        </p:blipFill>
        <p:spPr>
          <a:xfrm>
            <a:off x="5410200" y="3429000"/>
            <a:ext cx="2667000" cy="2532063"/>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title" idx="4294967295"/>
          </p:nvPr>
        </p:nvSpPr>
        <p:spPr>
          <a:xfrm>
            <a:off x="228600" y="273049"/>
            <a:ext cx="7469188" cy="1143002"/>
          </a:xfrm>
          <a:prstGeom prst="rect">
            <a:avLst/>
          </a:prstGeom>
        </p:spPr>
        <p:txBody>
          <a:bodyPr lIns="0" tIns="0" rIns="0" bIns="0">
            <a:normAutofit fontScale="100000" lnSpcReduction="0"/>
          </a:bodyPr>
          <a:lstStyle>
            <a:lvl1pPr>
              <a:defRPr>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4400">
                <a:solidFill>
                  <a:srgbClr val="B2B8C8"/>
                </a:solidFill>
                <a:effectLst>
                  <a:outerShdw sx="100000" sy="100000" kx="0" ky="0" algn="b" rotWithShape="0" blurRad="12700" dist="25400" dir="2700000">
                    <a:srgbClr val="000000"/>
                  </a:outerShdw>
                </a:effectLst>
              </a:rPr>
              <a:t>Common Employee Benefits</a:t>
            </a:r>
          </a:p>
        </p:txBody>
      </p:sp>
      <p:sp>
        <p:nvSpPr>
          <p:cNvPr id="185" name="Shape 185"/>
          <p:cNvSpPr/>
          <p:nvPr>
            <p:ph type="body" idx="4294967295"/>
          </p:nvPr>
        </p:nvSpPr>
        <p:spPr>
          <a:xfrm>
            <a:off x="1524000" y="1981200"/>
            <a:ext cx="6307138" cy="3913188"/>
          </a:xfrm>
          <a:prstGeom prst="rect">
            <a:avLst/>
          </a:prstGeom>
        </p:spPr>
        <p:txBody>
          <a:bodyPr lIns="0" tIns="0" rIns="0" bIns="0">
            <a:normAutofit fontScale="100000" lnSpcReduction="0"/>
          </a:bodyPr>
          <a:lstStyle/>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Paid Vacation Holidays</a:t>
            </a:r>
            <a:endPar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Paid Sick Days</a:t>
            </a:r>
            <a:endPar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Health Insurance</a:t>
            </a:r>
            <a:endPar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Disability Income Insurance</a:t>
            </a:r>
            <a:endPar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Life Insurance</a:t>
            </a:r>
            <a:endPar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Dental/Vision Insurance</a:t>
            </a:r>
            <a:endPar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300037" indent="-300037">
              <a:lnSpc>
                <a:spcPct val="90000"/>
              </a:lnSpc>
              <a:spcBef>
                <a:spcPts val="600"/>
              </a:spcBef>
              <a:buClr>
                <a:srgbClr val="B2B8C8"/>
              </a:buClr>
              <a:buSzPct val="115000"/>
              <a:buFont typeface="Wingdings"/>
              <a:buChar char="▪"/>
              <a:defRPr sz="1800"/>
            </a:pPr>
            <a:r>
              <a:rPr sz="28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Profit Sharing</a:t>
            </a:r>
          </a:p>
        </p:txBody>
      </p:sp>
      <p:pic>
        <p:nvPicPr>
          <p:cNvPr id="186" name="MC900012912[1].pdf" descr="MC900012912[1]"/>
          <p:cNvPicPr/>
          <p:nvPr/>
        </p:nvPicPr>
        <p:blipFill>
          <a:blip r:embed="rId3">
            <a:extLst/>
          </a:blip>
          <a:stretch>
            <a:fillRect/>
          </a:stretch>
        </p:blipFill>
        <p:spPr>
          <a:xfrm>
            <a:off x="5867400" y="4648200"/>
            <a:ext cx="1860550" cy="1611313"/>
          </a:xfrm>
          <a:prstGeom prst="rect">
            <a:avLst/>
          </a:prstGeom>
          <a:ln w="12700">
            <a:miter lim="400000"/>
          </a:ln>
        </p:spPr>
      </p:pic>
      <p:pic>
        <p:nvPicPr>
          <p:cNvPr id="187" name="MC900324426[1].pdf" descr="MC900324426[1]"/>
          <p:cNvPicPr/>
          <p:nvPr/>
        </p:nvPicPr>
        <p:blipFill>
          <a:blip r:embed="rId4">
            <a:extLst/>
          </a:blip>
          <a:stretch>
            <a:fillRect/>
          </a:stretch>
        </p:blipFill>
        <p:spPr>
          <a:xfrm>
            <a:off x="7010400" y="1676400"/>
            <a:ext cx="1458913" cy="2892425"/>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idx="4294967295"/>
          </p:nvPr>
        </p:nvSpPr>
        <p:spPr>
          <a:xfrm>
            <a:off x="228600" y="273049"/>
            <a:ext cx="7469188" cy="1143002"/>
          </a:xfrm>
          <a:prstGeom prst="rect">
            <a:avLst/>
          </a:prstGeom>
        </p:spPr>
        <p:txBody>
          <a:bodyPr lIns="0" tIns="0" rIns="0" bIns="0">
            <a:normAutofit fontScale="100000" lnSpcReduction="0"/>
          </a:bodyPr>
          <a:lstStyle>
            <a:lvl1pPr>
              <a:defRPr>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4400">
                <a:solidFill>
                  <a:srgbClr val="B2B8C8"/>
                </a:solidFill>
                <a:effectLst>
                  <a:outerShdw sx="100000" sy="100000" kx="0" ky="0" algn="b" rotWithShape="0" blurRad="12700" dist="25400" dir="2700000">
                    <a:srgbClr val="000000"/>
                  </a:outerShdw>
                </a:effectLst>
              </a:rPr>
              <a:t>Common Employee Benefits</a:t>
            </a:r>
          </a:p>
        </p:txBody>
      </p:sp>
      <p:sp>
        <p:nvSpPr>
          <p:cNvPr id="192" name="Shape 192"/>
          <p:cNvSpPr/>
          <p:nvPr/>
        </p:nvSpPr>
        <p:spPr>
          <a:xfrm>
            <a:off x="1600200" y="1905000"/>
            <a:ext cx="6307138" cy="467258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Payroll Savings Plan</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Stock Option Purchase</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Registered Pension Plan</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Retirement Plan</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Tuition Reimbursement</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Travel Expenses</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Spouse Benefits</a:t>
            </a:r>
            <a:endParaRPr sz="2800">
              <a:solidFill>
                <a:srgbClr val="FFFFFF"/>
              </a:solidFill>
              <a:effectLst>
                <a:outerShdw sx="100000" sy="100000" kx="0" ky="0" algn="b" rotWithShape="0" blurRad="12700" dist="25400" dir="2700000">
                  <a:srgbClr val="000000"/>
                </a:outerShdw>
              </a:effectLst>
            </a:endParaRPr>
          </a:p>
          <a:p>
            <a:pPr lvl="0" marL="300037" indent="-300037">
              <a:spcBef>
                <a:spcPts val="600"/>
              </a:spcBef>
              <a:buClr>
                <a:srgbClr val="B2B8C8"/>
              </a:buClr>
              <a:buSzPct val="115000"/>
              <a:buFont typeface="Wingdings"/>
              <a:buChar char="▪"/>
              <a:defRPr>
                <a:solidFill>
                  <a:srgbClr val="000000"/>
                </a:solidFill>
              </a:defRPr>
            </a:pPr>
            <a:r>
              <a:rPr sz="2800">
                <a:solidFill>
                  <a:srgbClr val="FFFFFF"/>
                </a:solidFill>
                <a:effectLst>
                  <a:outerShdw sx="100000" sy="100000" kx="0" ky="0" algn="b" rotWithShape="0" blurRad="12700" dist="25400" dir="2700000">
                    <a:srgbClr val="000000"/>
                  </a:outerShdw>
                </a:effectLst>
              </a:rPr>
              <a:t>Access to Financial Advice</a:t>
            </a:r>
            <a:endParaRPr sz="2800">
              <a:solidFill>
                <a:srgbClr val="FFFFFF"/>
              </a:solidFill>
              <a:effectLst>
                <a:outerShdw sx="100000" sy="100000" kx="0" ky="0" algn="b" rotWithShape="0" blurRad="12700" dist="25400" dir="2700000">
                  <a:srgbClr val="000000"/>
                </a:outerShdw>
              </a:effectLst>
            </a:endParaRPr>
          </a:p>
        </p:txBody>
      </p:sp>
      <p:pic>
        <p:nvPicPr>
          <p:cNvPr id="193" name="MC900018713[1].pdf" descr="MC900018713[1]"/>
          <p:cNvPicPr/>
          <p:nvPr/>
        </p:nvPicPr>
        <p:blipFill>
          <a:blip r:embed="rId2">
            <a:extLst/>
          </a:blip>
          <a:stretch>
            <a:fillRect/>
          </a:stretch>
        </p:blipFill>
        <p:spPr>
          <a:xfrm>
            <a:off x="5943600" y="3810000"/>
            <a:ext cx="2825750" cy="1336675"/>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idx="4294967295"/>
          </p:nvPr>
        </p:nvSpPr>
        <p:spPr>
          <a:xfrm>
            <a:off x="836612" y="380999"/>
            <a:ext cx="7469188" cy="1143002"/>
          </a:xfrm>
          <a:prstGeom prst="rect">
            <a:avLst/>
          </a:prstGeom>
        </p:spPr>
        <p:txBody>
          <a:bodyPr lIns="0" tIns="0" rIns="0" bIns="0">
            <a:normAutofit fontScale="100000" lnSpcReduction="0"/>
          </a:bodyPr>
          <a:lstStyle>
            <a:lvl1pPr>
              <a:defRPr>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defRPr>
            </a:lvl1pPr>
          </a:lstStyle>
          <a:p>
            <a:pPr lvl="0">
              <a:defRPr sz="1800">
                <a:solidFill>
                  <a:srgbClr val="000000"/>
                </a:solidFill>
                <a:effectLst/>
              </a:defRPr>
            </a:pPr>
            <a:r>
              <a:rPr sz="4400">
                <a:solidFill>
                  <a:srgbClr val="B2B8C8"/>
                </a:solidFill>
                <a:effectLst>
                  <a:outerShdw sx="100000" sy="100000" kx="0" ky="0" algn="b" rotWithShape="0" blurRad="12700" dist="25400" dir="2700000">
                    <a:srgbClr val="000000"/>
                  </a:outerShdw>
                </a:effectLst>
              </a:rPr>
              <a:t>Factors the Affect Income</a:t>
            </a:r>
          </a:p>
        </p:txBody>
      </p:sp>
      <p:sp>
        <p:nvSpPr>
          <p:cNvPr id="196" name="Shape 196"/>
          <p:cNvSpPr/>
          <p:nvPr>
            <p:ph type="body" idx="4294967295"/>
          </p:nvPr>
        </p:nvSpPr>
        <p:spPr>
          <a:xfrm>
            <a:off x="1065212" y="1903412"/>
            <a:ext cx="7164388" cy="4497389"/>
          </a:xfrm>
          <a:prstGeom prst="rect">
            <a:avLst/>
          </a:prstGeom>
        </p:spPr>
        <p:txBody>
          <a:bodyPr lIns="0" tIns="0" rIns="0" bIns="0">
            <a:normAutofit fontScale="100000" lnSpcReduction="0"/>
          </a:bodyPr>
          <a:lstStyle/>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the level of education, training, and experience that is required to do a particular job</a:t>
            </a:r>
            <a:endPar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the level of demand that exists for the type of labor you are skilled/trained/educated to provide</a:t>
            </a:r>
            <a:endPar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the number of others who have similar or better skills who can compete for the job</a:t>
            </a:r>
            <a:endPar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how good you are at what you do</a:t>
            </a:r>
            <a:endPar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how long you have been working — your experience, your seniority</a:t>
            </a:r>
            <a:endPar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your work habits, reliability</a:t>
            </a:r>
            <a:endPar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marL="257175" indent="-257175">
              <a:lnSpc>
                <a:spcPct val="90000"/>
              </a:lnSpc>
              <a:spcBef>
                <a:spcPts val="500"/>
              </a:spcBef>
              <a:buClr>
                <a:srgbClr val="B2B8C8"/>
              </a:buClr>
              <a:buSzPct val="115000"/>
              <a:buFont typeface="Wingdings"/>
              <a:buChar char="▪"/>
              <a:defRPr sz="1800"/>
            </a:pPr>
            <a:r>
              <a:rPr sz="24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the state of the economy</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title" idx="4294967295"/>
          </p:nvPr>
        </p:nvSpPr>
        <p:spPr>
          <a:xfrm>
            <a:off x="838200" y="304799"/>
            <a:ext cx="7469188" cy="1143002"/>
          </a:xfrm>
          <a:prstGeom prst="rect">
            <a:avLst/>
          </a:prstGeom>
        </p:spPr>
        <p:txBody>
          <a:bodyPr lIns="0" tIns="0" rIns="0" bIns="0">
            <a:normAutofit fontScale="100000" lnSpcReduction="0"/>
          </a:bodyPr>
          <a:lstStyle/>
          <a:p>
            <a:pPr lvl="0">
              <a:defRPr sz="1800"/>
            </a:pPr>
            <a:r>
              <a:rPr sz="4000">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rPr>
              <a:t>Economic Conditions</a:t>
            </a:r>
            <a:br>
              <a:rPr sz="4000">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rPr>
            </a:br>
            <a:r>
              <a:rPr sz="2000">
                <a:solidFill>
                  <a:srgbClr val="B2B8C8"/>
                </a:solidFill>
                <a:effectLst>
                  <a:outerShdw sx="100000" sy="100000" kx="0" ky="0" algn="b" rotWithShape="0" blurRad="12700" dist="25400" dir="2700000">
                    <a:srgbClr val="000000"/>
                  </a:outerShdw>
                </a:effectLst>
                <a:latin typeface="Maiandra GD"/>
                <a:ea typeface="Maiandra GD"/>
                <a:cs typeface="Maiandra GD"/>
                <a:sym typeface="Maiandra GD"/>
              </a:rPr>
              <a:t>have a great influence on how consumers spend money.</a:t>
            </a:r>
          </a:p>
        </p:txBody>
      </p:sp>
      <p:sp>
        <p:nvSpPr>
          <p:cNvPr id="201" name="Shape 201"/>
          <p:cNvSpPr/>
          <p:nvPr>
            <p:ph type="body" idx="4294967295"/>
          </p:nvPr>
        </p:nvSpPr>
        <p:spPr>
          <a:xfrm>
            <a:off x="1447800" y="2362200"/>
            <a:ext cx="6103938" cy="4392613"/>
          </a:xfrm>
          <a:prstGeom prst="rect">
            <a:avLst/>
          </a:prstGeom>
        </p:spPr>
        <p:txBody>
          <a:bodyPr lIns="0" tIns="0" rIns="0" bIns="0">
            <a:normAutofit fontScale="100000" lnSpcReduction="0"/>
          </a:bodyPr>
          <a:lstStyle/>
          <a:p>
            <a:pPr lvl="0">
              <a:lnSpc>
                <a:spcPct val="80000"/>
              </a:lnSpc>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Consumer Prices</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lnSpc>
                <a:spcPct val="80000"/>
              </a:lnSpc>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Consumer Spending</a:t>
            </a:r>
            <a:endPar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endParaRPr>
          </a:p>
          <a:p>
            <a:pPr lvl="0">
              <a:lnSpc>
                <a:spcPct val="80000"/>
              </a:lnSpc>
              <a:buClr>
                <a:srgbClr val="B2B8C8"/>
              </a:buClr>
              <a:buSzPct val="115000"/>
              <a:buFont typeface="Wingdings"/>
              <a:buChar char="▪"/>
              <a:defRPr sz="1800"/>
            </a:pPr>
            <a:r>
              <a:rPr sz="3200">
                <a:solidFill>
                  <a:srgbClr val="FFFFFF"/>
                </a:solidFill>
                <a:effectLst>
                  <a:outerShdw sx="100000" sy="100000" kx="0" ky="0" algn="b" rotWithShape="0" blurRad="12700" dist="25400" dir="2700000">
                    <a:srgbClr val="000000"/>
                  </a:outerShdw>
                </a:effectLst>
                <a:latin typeface="Maiandra GD"/>
                <a:ea typeface="Maiandra GD"/>
                <a:cs typeface="Maiandra GD"/>
                <a:sym typeface="Maiandra GD"/>
              </a:rPr>
              <a:t>Interest Rates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66"/>
      </a:dk1>
      <a:lt1>
        <a:srgbClr val="FFFFFF"/>
      </a:lt1>
      <a:dk2>
        <a:srgbClr val="A7A7A7"/>
      </a:dk2>
      <a:lt2>
        <a:srgbClr val="535353"/>
      </a:lt2>
      <a:accent1>
        <a:srgbClr val="008080"/>
      </a:accent1>
      <a:accent2>
        <a:srgbClr val="00004E"/>
      </a:accent2>
      <a:accent3>
        <a:srgbClr val="AAAAB8"/>
      </a:accent3>
      <a:accent4>
        <a:srgbClr val="DADADA"/>
      </a:accent4>
      <a:accent5>
        <a:srgbClr val="AABFBF"/>
      </a:accent5>
      <a:accent6>
        <a:srgbClr val="00004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8080"/>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66"/>
            </a:solidFill>
            <a:effectLst/>
            <a:uFillTx/>
            <a:latin typeface="Maiandra GD"/>
            <a:ea typeface="Maiandra GD"/>
            <a:cs typeface="Maiandra GD"/>
            <a:sym typeface="Maiandra G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8080"/>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66"/>
            </a:solidFill>
            <a:effectLst/>
            <a:uFillTx/>
            <a:latin typeface="Maiandra GD"/>
            <a:ea typeface="Maiandra GD"/>
            <a:cs typeface="Maiandra GD"/>
            <a:sym typeface="Maiandra G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8080"/>
      </a:accent1>
      <a:accent2>
        <a:srgbClr val="00004E"/>
      </a:accent2>
      <a:accent3>
        <a:srgbClr val="AAAAB8"/>
      </a:accent3>
      <a:accent4>
        <a:srgbClr val="DADADA"/>
      </a:accent4>
      <a:accent5>
        <a:srgbClr val="AABFBF"/>
      </a:accent5>
      <a:accent6>
        <a:srgbClr val="000047"/>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8080"/>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66"/>
            </a:solidFill>
            <a:effectLst/>
            <a:uFillTx/>
            <a:latin typeface="Maiandra GD"/>
            <a:ea typeface="Maiandra GD"/>
            <a:cs typeface="Maiandra GD"/>
            <a:sym typeface="Maiandra G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8080"/>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66"/>
            </a:solidFill>
            <a:effectLst/>
            <a:uFillTx/>
            <a:latin typeface="Maiandra GD"/>
            <a:ea typeface="Maiandra GD"/>
            <a:cs typeface="Maiandra GD"/>
            <a:sym typeface="Maiandra G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